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4" r:id="rId2"/>
    <p:sldId id="263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E675B-569F-46FB-BB19-04C4843A459B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BED4F-485C-4398-8913-EB931FCC7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5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9B9966-CDE8-476B-86B4-241E941F63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12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AB4D9-A1A5-47AF-8522-E6BB0DB50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A2A0B1-5ED3-49A2-8588-052797B29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774F7-45AB-45D9-8A5B-BE213C48A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FA9D5-376B-45CC-8BCA-5ACE3E3C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A2C05-F18C-4AF0-B1A5-725F47AE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8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27F15-7667-4604-9C6F-1950DDD7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3DB449-815E-4F0B-AC44-316091394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72305-F9B0-401C-B21D-A2D9918F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3230C7-A877-4B72-BF19-4A45BFFC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FA669-16AA-48FD-B762-1DA1011D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29909C-B99F-477B-9DEC-A80A74F26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9ED872-14C0-4E69-BB89-A828604C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037B8-4591-4A37-BA6D-84402729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D760E-C52D-4BDF-967B-CA08D8FB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3F1C2-31AC-4913-B4DC-3D8422D1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4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BF7A6-B327-4EDB-8318-0FAF57C3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49159-7D98-4B58-B0A5-2EACF37D4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36A52-E5F3-45DE-8E0A-AA7CCDF6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AE13F-833B-4D00-A617-5AE02107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E404F-82C6-400A-BC40-09AD2B3B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2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22C56-BC8C-405C-93B3-82787803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524BE-C4E1-4B91-A914-98DC78B1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C640A-33AC-4AA9-9B52-8137F2F7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92FC3-D7FE-4382-9104-60433B54A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C5369-613C-4D15-8A31-980B289A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06576-1C0E-45A4-BCD3-8A2DBB8A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092FB-850B-4501-AF61-7216E0E3C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66684-7CDA-4884-87E1-5F42BF92F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A01194-66D2-4BD5-9A85-D1A499AF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4EB50A-09A0-4049-9448-3EA4631F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C23B76-FA1B-4612-BCA1-DDBF2187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6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95067-B2D5-49CB-A8E8-F4C4DE8D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83FDB-BDB6-4DF2-A2F0-D7F2AC3B5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50702E-C018-4C50-BFC7-3CD3710AD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C36CA-88A4-435C-9A05-DF5974C23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C5B64C-89E9-4DE8-87A0-390F169E7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7BBB12-AD08-468B-BAB4-29C4A3A8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570EEB-DEF1-4306-8225-17156344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2C7E13-957A-4F07-990D-30A20959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1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27268-F388-482E-AC67-13282946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295A71-42EB-4B1C-8304-E7AE8A66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650959-2D1B-4F2C-8CCB-88F45072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338EB9-3834-44A8-B687-C2EA3477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63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9186CE-4C87-4493-8CC6-DCF337FB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E142E6-FE62-40EC-BC30-AE319367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F8778-FDD4-4A05-87A9-8486848C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8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47DD5-5383-42F2-91A2-536B210D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E06708-2F31-4770-A7EE-C8D3A8B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40859-8097-4762-83F5-49A7409B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59EFC3-E119-4F41-BF56-CCE8DEA6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2B210-A05C-4BE1-A9C8-80F27808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3EFC4-980A-40B6-9662-01769BAF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86A4B-F5B0-490E-ABA4-D129B540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056593-8471-4940-94D6-E4AC2E915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69736-3F8E-4E74-93AE-D014DE3EF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EAAE3D-6F5C-4BAF-B53E-1FF75292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F4A96E-F321-48A9-AABA-228BC13E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A00F44-DBB4-40AC-BC07-E4CE1B50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5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C6B481-CBF6-4887-BA01-B92D2D7F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5E928-9F11-480C-AC00-037609496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C09DD-D802-4A52-AAC4-DFFB81C27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9650-E5E9-4950-9CEC-49332AC361CF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EBB88-6C61-4CBB-8A5D-A3C46AC24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86B01-D169-4AF2-A7A8-3DCDAF52C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63CF5-B364-4628-8C69-FC9825A05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1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26" Type="http://schemas.openxmlformats.org/officeDocument/2006/relationships/image" Target="../media/image9.png"/><Relationship Id="rId3" Type="http://schemas.openxmlformats.org/officeDocument/2006/relationships/image" Target="../media/image1.png"/><Relationship Id="rId34" Type="http://schemas.openxmlformats.org/officeDocument/2006/relationships/image" Target="../media/image17.png"/><Relationship Id="rId7" Type="http://schemas.openxmlformats.org/officeDocument/2006/relationships/image" Target="../media/image3.png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24" Type="http://schemas.openxmlformats.org/officeDocument/2006/relationships/image" Target="../media/image7.png"/><Relationship Id="rId32" Type="http://schemas.openxmlformats.org/officeDocument/2006/relationships/image" Target="../media/image15.jpg"/><Relationship Id="rId5" Type="http://schemas.openxmlformats.org/officeDocument/2006/relationships/image" Target="../media/image2.png"/><Relationship Id="rId23" Type="http://schemas.openxmlformats.org/officeDocument/2006/relationships/image" Target="../media/image18.png"/><Relationship Id="rId28" Type="http://schemas.openxmlformats.org/officeDocument/2006/relationships/image" Target="../media/image11.png"/><Relationship Id="rId10" Type="http://schemas.openxmlformats.org/officeDocument/2006/relationships/image" Target="../media/image6.png"/><Relationship Id="rId31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08371" y="481158"/>
            <a:ext cx="5396779" cy="421208"/>
          </a:xfrm>
        </p:spPr>
        <p:txBody>
          <a:bodyPr>
            <a:no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57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실시간 환경 모니터링 및 </a:t>
            </a:r>
            <a:r>
              <a:rPr lang="en-US" altLang="ko-KR" sz="1057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1057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 기반 생육단계별</a:t>
            </a:r>
            <a:r>
              <a:rPr lang="en-US" altLang="ko-KR" sz="1057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1057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환경 제어 알고리즘 적용 미니챔버 구현</a:t>
            </a:r>
            <a:br>
              <a:rPr lang="en-US" altLang="ko-KR" sz="1048" b="1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</a:br>
            <a:r>
              <a:rPr lang="en-US" altLang="ko-KR" sz="624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Implementation of a Mini-chamber for Real-time Environmental Monitoring and Controlling by the Growth Stages Based on the AI Model</a:t>
            </a:r>
            <a:endParaRPr lang="ko-KR" altLang="ko-KR" sz="1048" dirty="0"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90455" y="6660104"/>
            <a:ext cx="5611091" cy="197896"/>
          </a:xfrm>
          <a:prstGeom prst="rect">
            <a:avLst/>
          </a:prstGeom>
          <a:solidFill>
            <a:srgbClr val="562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6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791289" y="936854"/>
            <a:ext cx="4574472" cy="527105"/>
            <a:chOff x="1961489" y="8416218"/>
            <a:chExt cx="28819175" cy="3320763"/>
          </a:xfrm>
        </p:grpSpPr>
        <p:sp>
          <p:nvSpPr>
            <p:cNvPr id="4" name="직사각형 3"/>
            <p:cNvSpPr/>
            <p:nvPr/>
          </p:nvSpPr>
          <p:spPr>
            <a:xfrm>
              <a:off x="1961489" y="8416218"/>
              <a:ext cx="28576858" cy="1937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99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김솔아</a:t>
              </a:r>
              <a:r>
                <a:rPr lang="en-US" altLang="ko-KR" sz="699" b="1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699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699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전혜진</a:t>
              </a:r>
              <a:r>
                <a:rPr lang="en-US" altLang="ko-KR" sz="699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699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699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정재영</a:t>
              </a:r>
              <a:r>
                <a:rPr lang="en-US" altLang="ko-KR" sz="699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699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</a:t>
              </a:r>
              <a:r>
                <a:rPr lang="ko-KR" altLang="en-US" sz="699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김태곤</a:t>
              </a:r>
              <a:r>
                <a:rPr lang="en-US" altLang="ko-KR" sz="699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r>
                <a:rPr lang="en-US" altLang="ko-KR" sz="699" b="1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  <a:p>
              <a:pPr algn="ctr"/>
              <a:r>
                <a:rPr lang="en-US" altLang="ko-KR" sz="699" u="sng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Sola Kim</a:t>
              </a:r>
              <a:r>
                <a:rPr lang="en-US" altLang="ko-KR" sz="699" u="sng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699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Hyejin Jeon</a:t>
              </a:r>
              <a:r>
                <a:rPr lang="en-US" altLang="ko-KR" sz="699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699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Jaeyoung Jung</a:t>
              </a:r>
              <a:r>
                <a:rPr lang="en-US" altLang="ko-KR" sz="699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</a:t>
              </a:r>
              <a:r>
                <a:rPr lang="en-US" altLang="ko-KR" sz="699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, Taegon Kim</a:t>
              </a:r>
              <a:r>
                <a:rPr lang="en-US" altLang="ko-KR" sz="699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1*</a:t>
              </a:r>
              <a:endParaRPr lang="en-US" altLang="ko-KR" sz="699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2203806" y="10012891"/>
              <a:ext cx="28576858" cy="172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589" b="1" i="1" spc="16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전북대학교 스마트팜학과</a:t>
              </a:r>
              <a:r>
                <a:rPr lang="en-US" altLang="ko-KR" sz="589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endParaRPr lang="en-US" altLang="ko-KR" sz="589" b="1" i="1" spc="16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  <a:p>
              <a:pPr algn="ctr" fontAlgn="base"/>
              <a:r>
                <a:rPr lang="en-US" altLang="ko-KR" sz="589" i="1" spc="16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Department of Smart Farm, Jeonbuk National University, Jeonju 54896, Korea</a:t>
              </a:r>
              <a:r>
                <a:rPr lang="en-US" altLang="ko-KR" sz="589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1</a:t>
              </a:r>
              <a:r>
                <a:rPr lang="en-US" altLang="ko-KR" sz="589" i="1" spc="16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524250" y="6965"/>
            <a:ext cx="29376" cy="5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514" tIns="7257" rIns="14514" bIns="725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86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524250" y="6965"/>
            <a:ext cx="29376" cy="5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514" tIns="7257" rIns="14514" bIns="725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86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2F2EF2-4531-C73A-EC34-DFBAF069C576}"/>
              </a:ext>
            </a:extLst>
          </p:cNvPr>
          <p:cNvSpPr/>
          <p:nvPr/>
        </p:nvSpPr>
        <p:spPr>
          <a:xfrm>
            <a:off x="3290455" y="39"/>
            <a:ext cx="5611091" cy="513589"/>
          </a:xfrm>
          <a:prstGeom prst="rect">
            <a:avLst/>
          </a:prstGeom>
          <a:gradFill>
            <a:gsLst>
              <a:gs pos="0">
                <a:srgbClr val="AD76CC"/>
              </a:gs>
              <a:gs pos="100000">
                <a:srgbClr val="AD76CC"/>
              </a:gs>
              <a:gs pos="51000">
                <a:srgbClr val="56296E"/>
              </a:gs>
              <a:gs pos="100000">
                <a:srgbClr val="C59D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6" u="sng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99CBF-37ED-79C2-C302-FC5C96913A38}"/>
              </a:ext>
            </a:extLst>
          </p:cNvPr>
          <p:cNvSpPr/>
          <p:nvPr/>
        </p:nvSpPr>
        <p:spPr>
          <a:xfrm>
            <a:off x="3720585" y="286183"/>
            <a:ext cx="2043605" cy="224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anose="020B0604020202020204" pitchFamily="50" charset="-127"/>
              </a:rPr>
              <a:t>JEONBUK NATIONAL UNIVERSITY</a:t>
            </a:r>
          </a:p>
          <a:p>
            <a:r>
              <a:rPr lang="en-US" altLang="ko-KR" sz="416" b="1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50" charset="-127"/>
              </a:rPr>
              <a:t>Smart Digital Agriculture Laboratory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89B7EA-39EF-D4EF-2441-5C84D43E4DD2}"/>
              </a:ext>
            </a:extLst>
          </p:cNvPr>
          <p:cNvGrpSpPr/>
          <p:nvPr/>
        </p:nvGrpSpPr>
        <p:grpSpPr>
          <a:xfrm>
            <a:off x="4179425" y="1441014"/>
            <a:ext cx="1078838" cy="195503"/>
            <a:chOff x="-27702" y="10180257"/>
            <a:chExt cx="6796679" cy="1231667"/>
          </a:xfrm>
        </p:grpSpPr>
        <p:sp>
          <p:nvSpPr>
            <p:cNvPr id="52" name="직사각형 51"/>
            <p:cNvSpPr/>
            <p:nvPr/>
          </p:nvSpPr>
          <p:spPr>
            <a:xfrm>
              <a:off x="-27702" y="10180257"/>
              <a:ext cx="6773766" cy="1231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635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INTRODUCTION</a:t>
              </a:r>
              <a:endParaRPr lang="ko-KR" altLang="ko-KR" sz="635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21441F7-AB21-1352-AE5C-4A921C4E4516}"/>
                </a:ext>
              </a:extLst>
            </p:cNvPr>
            <p:cNvCxnSpPr/>
            <p:nvPr/>
          </p:nvCxnSpPr>
          <p:spPr>
            <a:xfrm>
              <a:off x="-6223" y="1087350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10282CA-A16F-EC11-4522-C32108C83648}"/>
                </a:ext>
              </a:extLst>
            </p:cNvPr>
            <p:cNvCxnSpPr/>
            <p:nvPr/>
          </p:nvCxnSpPr>
          <p:spPr>
            <a:xfrm>
              <a:off x="-6223" y="10180257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84D99C-62DA-A787-E497-A0742AFB2531}"/>
              </a:ext>
            </a:extLst>
          </p:cNvPr>
          <p:cNvGrpSpPr/>
          <p:nvPr/>
        </p:nvGrpSpPr>
        <p:grpSpPr>
          <a:xfrm>
            <a:off x="4162838" y="2366493"/>
            <a:ext cx="1076842" cy="197203"/>
            <a:chOff x="-15126" y="19871914"/>
            <a:chExt cx="6784103" cy="1242381"/>
          </a:xfrm>
        </p:grpSpPr>
        <p:sp>
          <p:nvSpPr>
            <p:cNvPr id="141" name="직사각형 140"/>
            <p:cNvSpPr/>
            <p:nvPr/>
          </p:nvSpPr>
          <p:spPr>
            <a:xfrm>
              <a:off x="-15126" y="19882624"/>
              <a:ext cx="6748615" cy="1231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635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OBJECTIVE</a:t>
              </a:r>
              <a:endParaRPr lang="ko-KR" altLang="ko-KR" sz="635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BDE8ED-BB82-64D9-E0B5-1902BD95D30A}"/>
                </a:ext>
              </a:extLst>
            </p:cNvPr>
            <p:cNvCxnSpPr/>
            <p:nvPr/>
          </p:nvCxnSpPr>
          <p:spPr>
            <a:xfrm>
              <a:off x="-6223" y="2059458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375210-CB45-6272-7C31-F7874583FA6E}"/>
                </a:ext>
              </a:extLst>
            </p:cNvPr>
            <p:cNvCxnSpPr/>
            <p:nvPr/>
          </p:nvCxnSpPr>
          <p:spPr>
            <a:xfrm>
              <a:off x="-6223" y="1987191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4E9A9D-880D-2C44-C1FC-710ED84A1269}"/>
              </a:ext>
            </a:extLst>
          </p:cNvPr>
          <p:cNvGrpSpPr/>
          <p:nvPr/>
        </p:nvGrpSpPr>
        <p:grpSpPr>
          <a:xfrm>
            <a:off x="6870642" y="1407332"/>
            <a:ext cx="1076842" cy="337208"/>
            <a:chOff x="-15126" y="29457655"/>
            <a:chExt cx="6784103" cy="2124418"/>
          </a:xfrm>
        </p:grpSpPr>
        <p:sp>
          <p:nvSpPr>
            <p:cNvPr id="55" name="직사각형 54"/>
            <p:cNvSpPr/>
            <p:nvPr/>
          </p:nvSpPr>
          <p:spPr>
            <a:xfrm>
              <a:off x="-15126" y="29457655"/>
              <a:ext cx="6746064" cy="2124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635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MATERIALS &amp; METHODS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FDDAD38-99FE-4BD4-85D6-AFB25FD83498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5223B6-3D35-7B31-6C7A-BDF28863F86E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608969D-C689-E1DA-96C3-9DAFC9BCCAF6}"/>
              </a:ext>
            </a:extLst>
          </p:cNvPr>
          <p:cNvGrpSpPr/>
          <p:nvPr/>
        </p:nvGrpSpPr>
        <p:grpSpPr>
          <a:xfrm>
            <a:off x="6871430" y="5778161"/>
            <a:ext cx="1076937" cy="210186"/>
            <a:chOff x="-9280" y="33214924"/>
            <a:chExt cx="6784705" cy="1324166"/>
          </a:xfrm>
        </p:grpSpPr>
        <p:sp>
          <p:nvSpPr>
            <p:cNvPr id="296" name="직사각형 295"/>
            <p:cNvSpPr/>
            <p:nvPr/>
          </p:nvSpPr>
          <p:spPr>
            <a:xfrm>
              <a:off x="-9280" y="33214924"/>
              <a:ext cx="6746061" cy="1324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635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CONCLUSIONS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B2C8196-12F8-CE7A-4D15-97916EFBCC14}"/>
                </a:ext>
              </a:extLst>
            </p:cNvPr>
            <p:cNvCxnSpPr/>
            <p:nvPr/>
          </p:nvCxnSpPr>
          <p:spPr>
            <a:xfrm>
              <a:off x="225" y="34024968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7FF19E4-06B0-EBD0-CCDA-6FE56F9A9D3C}"/>
                </a:ext>
              </a:extLst>
            </p:cNvPr>
            <p:cNvCxnSpPr/>
            <p:nvPr/>
          </p:nvCxnSpPr>
          <p:spPr>
            <a:xfrm>
              <a:off x="225" y="3330229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A453714-0E0D-4627-067C-6186C1AAB7BA}"/>
              </a:ext>
            </a:extLst>
          </p:cNvPr>
          <p:cNvSpPr txBox="1"/>
          <p:nvPr/>
        </p:nvSpPr>
        <p:spPr>
          <a:xfrm>
            <a:off x="6138508" y="1576325"/>
            <a:ext cx="2664883" cy="86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98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Hardware and Software Configuaration of the Chamber 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520" b="1" dirty="0">
                <a:ea typeface="한컴산뜻돋움" panose="02000000000000000000" pitchFamily="2" charset="-127"/>
              </a:rPr>
              <a:t>하드웨어의 각 부분의 </a:t>
            </a:r>
            <a:r>
              <a:rPr lang="ko-KR" altLang="en-US" sz="520" b="1" dirty="0" err="1">
                <a:ea typeface="한컴산뜻돋움" panose="02000000000000000000" pitchFamily="2" charset="-127"/>
              </a:rPr>
              <a:t>탈부착</a:t>
            </a:r>
            <a:r>
              <a:rPr lang="en-US" altLang="ko-KR" sz="520" b="1" dirty="0">
                <a:ea typeface="한컴산뜻돋움" panose="02000000000000000000" pitchFamily="2" charset="-127"/>
              </a:rPr>
              <a:t>,</a:t>
            </a:r>
            <a:r>
              <a:rPr lang="ko-KR" altLang="en-US" sz="520" b="1" dirty="0">
                <a:ea typeface="한컴산뜻돋움" panose="02000000000000000000" pitchFamily="2" charset="-127"/>
              </a:rPr>
              <a:t> 수리 및 교체가 용이하도록 표준 마이크로 컨트롤러인 </a:t>
            </a:r>
            <a:r>
              <a:rPr lang="ko-KR" altLang="en-US" sz="520" b="1" dirty="0" err="1">
                <a:ea typeface="한컴산뜻돋움" panose="02000000000000000000" pitchFamily="2" charset="-127"/>
              </a:rPr>
              <a:t>아두이노</a:t>
            </a:r>
            <a:r>
              <a:rPr lang="en-US" altLang="ko-KR" sz="520" b="1" dirty="0">
                <a:ea typeface="한컴산뜻돋움" panose="02000000000000000000" pitchFamily="2" charset="-127"/>
              </a:rPr>
              <a:t>(Arduino)</a:t>
            </a:r>
            <a:r>
              <a:rPr lang="ko-KR" altLang="en-US" sz="520" b="1" dirty="0">
                <a:ea typeface="한컴산뜻돋움" panose="02000000000000000000" pitchFamily="2" charset="-127"/>
              </a:rPr>
              <a:t>를 </a:t>
            </a:r>
            <a:r>
              <a:rPr lang="en-US" altLang="ko-KR" sz="520" b="1" dirty="0">
                <a:ea typeface="한컴산뜻돋움" panose="02000000000000000000" pitchFamily="2" charset="-127"/>
              </a:rPr>
              <a:t>H/W </a:t>
            </a:r>
            <a:r>
              <a:rPr lang="ko-KR" altLang="en-US" sz="520" b="1" dirty="0">
                <a:ea typeface="한컴산뜻돋움" panose="02000000000000000000" pitchFamily="2" charset="-127"/>
              </a:rPr>
              <a:t>플랫폼으로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여러 가지 알고리즘 구현 및 정보 통신을 위하여 라즈베리파이를 </a:t>
            </a:r>
            <a:r>
              <a:rPr lang="en-US" altLang="ko-KR" sz="520" b="1" dirty="0">
                <a:ea typeface="한컴산뜻돋움" panose="02000000000000000000" pitchFamily="2" charset="-127"/>
              </a:rPr>
              <a:t>S/W </a:t>
            </a:r>
            <a:r>
              <a:rPr lang="ko-KR" altLang="en-US" sz="520" b="1" dirty="0">
                <a:ea typeface="한컴산뜻돋움" panose="02000000000000000000" pitchFamily="2" charset="-127"/>
              </a:rPr>
              <a:t>플랫폼으로 구성하였다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이를 통해 원격에서 인터넷을 통하여 </a:t>
            </a:r>
            <a:r>
              <a:rPr lang="en-US" altLang="ko-KR" sz="520" b="1" dirty="0">
                <a:ea typeface="한컴산뜻돋움" panose="02000000000000000000" pitchFamily="2" charset="-127"/>
              </a:rPr>
              <a:t>S/W </a:t>
            </a:r>
            <a:r>
              <a:rPr lang="ko-KR" altLang="en-US" sz="520" b="1" dirty="0">
                <a:ea typeface="한컴산뜻돋움" panose="02000000000000000000" pitchFamily="2" charset="-127"/>
              </a:rPr>
              <a:t>플랫폼에 접속이 가능하고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제어 알고리즘을 수정할 수 있다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또한 </a:t>
            </a:r>
            <a:r>
              <a:rPr lang="en-US" altLang="ko-KR" sz="520" b="1" dirty="0">
                <a:ea typeface="한컴산뜻돋움" panose="02000000000000000000" pitchFamily="2" charset="-127"/>
              </a:rPr>
              <a:t>H/W </a:t>
            </a:r>
            <a:r>
              <a:rPr lang="ko-KR" altLang="en-US" sz="520" b="1" dirty="0">
                <a:ea typeface="한컴산뜻돋움" panose="02000000000000000000" pitchFamily="2" charset="-127"/>
              </a:rPr>
              <a:t>플랫폼을 통해 다양한 센서와 제어장치를 알고리즘에 따라 운영될 수 있도록 구성하였다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제안하는 챔버는 재배환경은 실제 환경이나 생장챔버에 시스템을 붙일 수 있음을 가정하고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통신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제어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알고리즘에 초점을 맞출 수 있도록 파일럿 시스템을 간소화된 크기로 제작하였다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EFCD7D-79CD-6E66-C499-B87646EBB36E}"/>
              </a:ext>
            </a:extLst>
          </p:cNvPr>
          <p:cNvSpPr txBox="1">
            <a:spLocks/>
          </p:cNvSpPr>
          <p:nvPr/>
        </p:nvSpPr>
        <p:spPr>
          <a:xfrm>
            <a:off x="3409238" y="1694618"/>
            <a:ext cx="2636192" cy="581021"/>
          </a:xfrm>
          <a:prstGeom prst="rect">
            <a:avLst/>
          </a:prstGeom>
        </p:spPr>
        <p:txBody>
          <a:bodyPr vert="horz" lIns="14514" tIns="7257" rIns="14514" bIns="7257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전 세계적으로 이상 기후 현상이 빈번해지면서 농업의 생산성 및 지속가능성이 위협을 받고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안정적인 식량 공급을 위하여 식물공장과 같은 환경제어 농업 기술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(controlled-environment agriculture, CEA)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에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관한 관심이 커지고 있는데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CEA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의 한 종류인 챔버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(Plant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Growth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Chamber)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는 식물의 재배 생리를 연구하기 위하여 개발된 장치로 널리 이용되고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시설 내 환경 제어 장치 및 운영 알고리즘을 개선하기 위한 연구 장비는 찾아보기 어렵다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환경제어 농업 기술 구축과정에서 시설 제어 및 환경 조절을 수행할 수 있는 알고리즘의 연구를 위하여 연구용 미니 챔버 시스템을 개발하고자 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endParaRPr lang="ko-KR" altLang="ko-KR" sz="52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8E111-8874-F431-C19B-8369513E6B35}"/>
              </a:ext>
            </a:extLst>
          </p:cNvPr>
          <p:cNvSpPr txBox="1"/>
          <p:nvPr/>
        </p:nvSpPr>
        <p:spPr>
          <a:xfrm>
            <a:off x="7333840" y="6724908"/>
            <a:ext cx="2286164" cy="16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5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Contact :  codkan20@gmail.com /+82- 01029775662</a:t>
            </a:r>
            <a:endParaRPr lang="ko-KR" altLang="en-US" sz="485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9F3F63-A673-E76B-EF36-728BB5793B69}"/>
              </a:ext>
            </a:extLst>
          </p:cNvPr>
          <p:cNvGrpSpPr/>
          <p:nvPr/>
        </p:nvGrpSpPr>
        <p:grpSpPr>
          <a:xfrm>
            <a:off x="4157434" y="3384000"/>
            <a:ext cx="1076842" cy="337208"/>
            <a:chOff x="-15126" y="29457655"/>
            <a:chExt cx="6784103" cy="212441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6E39EBF-E112-15BB-89CD-0A372C08E7D5}"/>
                </a:ext>
              </a:extLst>
            </p:cNvPr>
            <p:cNvSpPr/>
            <p:nvPr/>
          </p:nvSpPr>
          <p:spPr>
            <a:xfrm>
              <a:off x="-15126" y="29457655"/>
              <a:ext cx="6746064" cy="2124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635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Arial Unicode MS" panose="020B0604020202020204" pitchFamily="50" charset="-127"/>
                </a:rPr>
                <a:t>  RESULTS &amp; DISCUSSION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C83D1F-3C74-F90A-F193-772328B4D629}"/>
                </a:ext>
              </a:extLst>
            </p:cNvPr>
            <p:cNvCxnSpPr/>
            <p:nvPr/>
          </p:nvCxnSpPr>
          <p:spPr>
            <a:xfrm>
              <a:off x="-6223" y="30246254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DBF11A1-99E8-7DE6-EC10-9F94105AB5B0}"/>
                </a:ext>
              </a:extLst>
            </p:cNvPr>
            <p:cNvCxnSpPr/>
            <p:nvPr/>
          </p:nvCxnSpPr>
          <p:spPr>
            <a:xfrm>
              <a:off x="-6223" y="29523580"/>
              <a:ext cx="6775200" cy="0"/>
            </a:xfrm>
            <a:prstGeom prst="line">
              <a:avLst/>
            </a:prstGeom>
            <a:ln w="60325">
              <a:solidFill>
                <a:srgbClr val="562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56068D0-3852-9508-6648-469C0D13D332}"/>
              </a:ext>
            </a:extLst>
          </p:cNvPr>
          <p:cNvSpPr txBox="1"/>
          <p:nvPr/>
        </p:nvSpPr>
        <p:spPr>
          <a:xfrm>
            <a:off x="6138508" y="5922728"/>
            <a:ext cx="2705973" cy="85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연구에서 개발한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미니챔버는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소프트웨어 기반으로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새로운 환경을 구성하여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제어장치와 조절 알고리즘을 적용할 수 있다는 점에서 의의가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 재배생리를 연구하기 위해 온실이 필요하듯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온실을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개선하기 위하여 연구용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미니챔버를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제안하였다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실시간으로 센서에서 환경 데이터를 모니터링하여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대시보드에 시각화하고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카메라로 촬영한 영상을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모형을 이용하여 분류하며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룰기반으로 설정된 최적환경을 생육단계별로 효과적으로 적용할 수 있음을 확인하였다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향후에는 시뮬레이션을 통해 다양한 시나리오를 미리 점검함으로써 의사결정을 지원할 수 있을 것으로 생각되며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식물공장의 제어 알고리즘 개선을 위한 연구 기반으로 기여할 것으로 기대한다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3018F3-F142-6618-9B04-A29C38484BC8}"/>
              </a:ext>
            </a:extLst>
          </p:cNvPr>
          <p:cNvSpPr txBox="1"/>
          <p:nvPr/>
        </p:nvSpPr>
        <p:spPr>
          <a:xfrm>
            <a:off x="6138508" y="4239377"/>
            <a:ext cx="2716577" cy="772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98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Building Server on Raspberry Pi 	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520" b="1" dirty="0" err="1">
                <a:ea typeface="한컴산뜻돋움" panose="02000000000000000000" pitchFamily="2" charset="-127"/>
              </a:rPr>
              <a:t>라즈베리파이는</a:t>
            </a:r>
            <a:r>
              <a:rPr lang="ko-KR" altLang="en-US" sz="520" b="1" dirty="0">
                <a:ea typeface="한컴산뜻돋움" panose="02000000000000000000" pitchFamily="2" charset="-127"/>
              </a:rPr>
              <a:t> 저전력으로 운영되는 마이크로컴퓨터로 비용이 저렴하여 현장에 설치하기 유용한 컴퓨터이다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520" b="1" dirty="0">
                <a:ea typeface="한컴산뜻돋움" panose="02000000000000000000" pitchFamily="2" charset="-127"/>
              </a:rPr>
              <a:t> </a:t>
            </a:r>
            <a:r>
              <a:rPr lang="en-US" altLang="ko-KR" sz="520" b="1" dirty="0">
                <a:ea typeface="한컴산뜻돋움" panose="02000000000000000000" pitchFamily="2" charset="-127"/>
              </a:rPr>
              <a:t>Nginx</a:t>
            </a:r>
            <a:r>
              <a:rPr lang="ko-KR" altLang="en-US" sz="520" b="1" dirty="0">
                <a:ea typeface="한컴산뜻돋움" panose="02000000000000000000" pitchFamily="2" charset="-127"/>
              </a:rPr>
              <a:t>로 경량 웹서버를 구동하고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마이크로 서비스 형태로 통신 방식을 설계하고 구현하였다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이런 형태의 설계는 </a:t>
            </a:r>
            <a:r>
              <a:rPr lang="ko-KR" altLang="en-US" sz="520" b="1" dirty="0" err="1">
                <a:ea typeface="한컴산뜻돋움" panose="02000000000000000000" pitchFamily="2" charset="-127"/>
              </a:rPr>
              <a:t>미니챔버가</a:t>
            </a:r>
            <a:r>
              <a:rPr lang="ko-KR" altLang="en-US" sz="520" b="1" dirty="0">
                <a:ea typeface="한컴산뜻돋움" panose="02000000000000000000" pitchFamily="2" charset="-127"/>
              </a:rPr>
              <a:t> 독립된 형태의 실험장비로 운영될 수 있게 한다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스마트폰이나 패드 제품 등 모바일장비로 </a:t>
            </a:r>
            <a:r>
              <a:rPr lang="ko-KR" altLang="en-US" sz="520" b="1" dirty="0" err="1">
                <a:ea typeface="한컴산뜻돋움" panose="02000000000000000000" pitchFamily="2" charset="-127"/>
              </a:rPr>
              <a:t>미니챔버에</a:t>
            </a:r>
            <a:r>
              <a:rPr lang="ko-KR" altLang="en-US" sz="520" b="1" dirty="0">
                <a:ea typeface="한컴산뜻돋움" panose="02000000000000000000" pitchFamily="2" charset="-127"/>
              </a:rPr>
              <a:t> 접속하여 센서의 작동유무 체크 및 제어장치의 구동을 수행할 수 있다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웹 </a:t>
            </a:r>
            <a:r>
              <a:rPr lang="en-US" altLang="ko-KR" sz="520" b="1" dirty="0">
                <a:ea typeface="한컴산뜻돋움" panose="02000000000000000000" pitchFamily="2" charset="-127"/>
              </a:rPr>
              <a:t>API</a:t>
            </a:r>
            <a:r>
              <a:rPr lang="ko-KR" altLang="en-US" sz="520" b="1" dirty="0">
                <a:ea typeface="한컴산뜻돋움" panose="02000000000000000000" pitchFamily="2" charset="-127"/>
              </a:rPr>
              <a:t>를 이용하므로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규격만 준수하면 따로 사용자용 프로그램을 설치하지 않고 사용 가능하다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</a:t>
            </a:r>
            <a:endParaRPr lang="en-US" altLang="ko-KR" sz="52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B312ED27-72C1-49E0-B3E6-4E2605E139FA}"/>
              </a:ext>
            </a:extLst>
          </p:cNvPr>
          <p:cNvSpPr txBox="1">
            <a:spLocks/>
          </p:cNvSpPr>
          <p:nvPr/>
        </p:nvSpPr>
        <p:spPr>
          <a:xfrm>
            <a:off x="3419297" y="2748838"/>
            <a:ext cx="2626132" cy="545992"/>
          </a:xfrm>
          <a:prstGeom prst="rect">
            <a:avLst/>
          </a:prstGeom>
        </p:spPr>
        <p:txBody>
          <a:bodyPr vert="horz" lIns="14514" tIns="7257" rIns="14514" bIns="7257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기존 챔버는 온도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습도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/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광도 등의 조절을 통해 식물 재배 환경을 제어할 수 있어 식물 생육 과정을 이해하는데 유용한 실험 장비이다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하지만 환경조절은 제품에 미리 프로그래밍된 규칙만으로 운영이 되고 있고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외부에서 새로운 알고리즘으로 운영 소프트웨어를 만들더라도 적용하기가 어렵다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폐쇄적인 설계로 인해 추가적인 센서 및 제어장치를 설치하여 실험하기가 불가능한 제품이 많다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본 연구에서는 챔버의 운영 알고리즘을 개선하고</a:t>
            </a:r>
            <a:r>
              <a:rPr lang="en-US" altLang="ko-KR" sz="520" b="1" dirty="0">
                <a:ea typeface="한컴산뜻돋움" panose="02000000000000000000" pitchFamily="2" charset="-127"/>
              </a:rPr>
              <a:t>, </a:t>
            </a:r>
            <a:r>
              <a:rPr lang="ko-KR" altLang="en-US" sz="520" b="1" dirty="0">
                <a:ea typeface="한컴산뜻돋움" panose="02000000000000000000" pitchFamily="2" charset="-127"/>
              </a:rPr>
              <a:t>새로운 장비 및 센서를 추가하여 실험할 수 있도록 개방형 </a:t>
            </a:r>
            <a:r>
              <a:rPr lang="ko-KR" altLang="en-US" sz="520" b="1" dirty="0" err="1">
                <a:ea typeface="한컴산뜻돋움" panose="02000000000000000000" pitchFamily="2" charset="-127"/>
              </a:rPr>
              <a:t>미니챔버를</a:t>
            </a:r>
            <a:r>
              <a:rPr lang="ko-KR" altLang="en-US" sz="520" b="1" dirty="0">
                <a:ea typeface="한컴산뜻돋움" panose="02000000000000000000" pitchFamily="2" charset="-127"/>
              </a:rPr>
              <a:t> 구현하였다</a:t>
            </a:r>
            <a:r>
              <a:rPr lang="en-US" altLang="ko-KR" sz="520" b="1" dirty="0">
                <a:ea typeface="한컴산뜻돋움" panose="02000000000000000000" pitchFamily="2" charset="-127"/>
              </a:rPr>
              <a:t>. </a:t>
            </a:r>
            <a:r>
              <a:rPr lang="ko-KR" altLang="en-US" sz="520" b="1" dirty="0">
                <a:ea typeface="한컴산뜻돋움" panose="02000000000000000000" pitchFamily="2" charset="-127"/>
              </a:rPr>
              <a:t>구현한 하드웨어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플랫폼 위에 이미지 분석이 가능한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AI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모델을 적용하여 생육단계를 구분하고 단계에 따른 알맞은 환경조절이 자동으로 될 수 있도록 소프트웨어를 구축하고자 한다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endParaRPr lang="ko-KR" altLang="ko-KR" sz="52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377AA2-1A63-4874-9DD6-4A39B1B7C03C}"/>
              </a:ext>
            </a:extLst>
          </p:cNvPr>
          <p:cNvSpPr/>
          <p:nvPr/>
        </p:nvSpPr>
        <p:spPr>
          <a:xfrm>
            <a:off x="6681865" y="132997"/>
            <a:ext cx="2336449" cy="3135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62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    한국 생물환경조절학회 </a:t>
            </a:r>
            <a:r>
              <a:rPr lang="en-US" altLang="ko-KR" sz="762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 </a:t>
            </a:r>
            <a:r>
              <a:rPr lang="ko-KR" altLang="en-US" sz="762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추계 학술발표회</a:t>
            </a:r>
            <a:endParaRPr lang="en-US" altLang="ko-KR" sz="762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554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KT</a:t>
            </a:r>
            <a:r>
              <a:rPr lang="ko-KR" altLang="en-US" sz="554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대전인재개발원 </a:t>
            </a:r>
            <a:r>
              <a:rPr lang="en-US" altLang="ko-KR" sz="554" b="1" dirty="0">
                <a:solidFill>
                  <a:srgbClr val="56296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2022.10.27-28</a:t>
            </a:r>
            <a:endParaRPr lang="ko-KR" altLang="en-US" sz="554" b="1" dirty="0">
              <a:solidFill>
                <a:srgbClr val="56296E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700B96-3E86-4DB3-A075-A59BD0F1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0" t="3474" r="-24650" b="29690"/>
          <a:stretch/>
        </p:blipFill>
        <p:spPr>
          <a:xfrm>
            <a:off x="3701605" y="74883"/>
            <a:ext cx="1233527" cy="210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02DC9-3A0C-4620-A8B4-F9F78115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77"/>
          <a:stretch/>
        </p:blipFill>
        <p:spPr>
          <a:xfrm>
            <a:off x="3078264" y="36376"/>
            <a:ext cx="868874" cy="5049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B0DDB-53F7-4FD1-BB6B-E405A152C585}"/>
              </a:ext>
            </a:extLst>
          </p:cNvPr>
          <p:cNvSpPr txBox="1"/>
          <p:nvPr/>
        </p:nvSpPr>
        <p:spPr>
          <a:xfrm>
            <a:off x="3348480" y="6729305"/>
            <a:ext cx="4094462" cy="20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98" b="1" dirty="0">
                <a:solidFill>
                  <a:schemeClr val="bg1"/>
                </a:solidFill>
              </a:rPr>
              <a:t>본 연구는 농촌진흥청 연구사업</a:t>
            </a:r>
            <a:r>
              <a:rPr lang="en-US" altLang="ko-KR" sz="398" b="1" dirty="0">
                <a:solidFill>
                  <a:schemeClr val="bg1"/>
                </a:solidFill>
              </a:rPr>
              <a:t>(</a:t>
            </a:r>
            <a:r>
              <a:rPr lang="ko-KR" altLang="en-US" sz="398" b="1" dirty="0">
                <a:solidFill>
                  <a:schemeClr val="bg1"/>
                </a:solidFill>
              </a:rPr>
              <a:t>세부과제번호</a:t>
            </a:r>
            <a:r>
              <a:rPr lang="en-US" altLang="ko-KR" sz="398" b="1" dirty="0">
                <a:solidFill>
                  <a:schemeClr val="bg1"/>
                </a:solidFill>
              </a:rPr>
              <a:t>:PJ017048)</a:t>
            </a:r>
            <a:r>
              <a:rPr lang="ko-KR" altLang="en-US" sz="398" b="1" dirty="0">
                <a:solidFill>
                  <a:schemeClr val="bg1"/>
                </a:solidFill>
              </a:rPr>
              <a:t>과 한국연구재단 이공분야기초연구사업 </a:t>
            </a:r>
            <a:r>
              <a:rPr lang="en-US" altLang="ko-KR" sz="398" b="1" dirty="0">
                <a:solidFill>
                  <a:schemeClr val="bg1"/>
                </a:solidFill>
              </a:rPr>
              <a:t>(</a:t>
            </a:r>
            <a:r>
              <a:rPr lang="ko-KR" altLang="en-US" sz="398" b="1" dirty="0">
                <a:solidFill>
                  <a:schemeClr val="bg1"/>
                </a:solidFill>
              </a:rPr>
              <a:t>과제번호</a:t>
            </a:r>
            <a:r>
              <a:rPr lang="en-US" altLang="ko-KR" sz="398" b="1" dirty="0">
                <a:solidFill>
                  <a:schemeClr val="bg1"/>
                </a:solidFill>
              </a:rPr>
              <a:t>: NRF-2022R1G1A1011147)</a:t>
            </a:r>
            <a:r>
              <a:rPr lang="ko-KR" altLang="en-US" sz="398" b="1" dirty="0">
                <a:solidFill>
                  <a:schemeClr val="bg1"/>
                </a:solidFill>
              </a:rPr>
              <a:t>의 지원에 의해 이루어진 것임</a:t>
            </a:r>
            <a:r>
              <a:rPr lang="en-US" altLang="ko-KR" sz="346" b="1" dirty="0">
                <a:solidFill>
                  <a:schemeClr val="bg1"/>
                </a:solidFill>
              </a:rPr>
              <a:t>.</a:t>
            </a:r>
            <a:endParaRPr lang="ko-KR" altLang="en-US" sz="346" b="1" dirty="0">
              <a:solidFill>
                <a:schemeClr val="bg1"/>
              </a:solidFill>
            </a:endParaRPr>
          </a:p>
          <a:p>
            <a:endParaRPr lang="ko-KR" altLang="en-US" sz="312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629385-328B-4C37-9141-9AA6167B06E7}"/>
              </a:ext>
            </a:extLst>
          </p:cNvPr>
          <p:cNvSpPr txBox="1"/>
          <p:nvPr/>
        </p:nvSpPr>
        <p:spPr>
          <a:xfrm>
            <a:off x="6149113" y="4947193"/>
            <a:ext cx="1850820" cy="1076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98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</a:t>
            </a:r>
            <a:r>
              <a:rPr lang="en-US" altLang="ko-KR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발아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en-US" altLang="ko-KR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모델과 아두이노의 카메라 모듈을 연결해 촬영 영상을 토대로 생육단계를 구분 할 수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구분된 단계 값은 파이썬으로 읽어서 각 생육 단계에 알맞은 환경 값을 맞출 수 있도록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환기팬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A69A56B0-7187-4B33-8632-03FD47E322A6}"/>
              </a:ext>
            </a:extLst>
          </p:cNvPr>
          <p:cNvSpPr txBox="1">
            <a:spLocks/>
          </p:cNvSpPr>
          <p:nvPr/>
        </p:nvSpPr>
        <p:spPr>
          <a:xfrm>
            <a:off x="3398058" y="4683221"/>
            <a:ext cx="2600769" cy="608126"/>
          </a:xfrm>
          <a:prstGeom prst="rect">
            <a:avLst/>
          </a:prstGeom>
        </p:spPr>
        <p:txBody>
          <a:bodyPr vert="horz" lIns="14514" tIns="7257" rIns="14514" bIns="7257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주간기온을 평균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25℃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로 하고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야간 기온은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15℃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이상으로 관리한다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낮에 일사량이 좋을 때는 밤에 온도를 높여 관리하는 것이 좋고 낮에 일사량이 부족하여 광합성이 불충분한 경우에는 밤에 온도를 약간 낮게 관리하여 양분 소비를 적게 하도록 해야 한다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C3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식물인 토마토는 탄산가스 농도의 증가에 민감하게 반응하므로 이산화탄소 농도는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700ppm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으로 유지하는 것을 목표로 한다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착과를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위해 육묘기나 정식 직후 건조한 상태를 유지하고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그 후에는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관개용수량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 정도로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관수한다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B27FD50-BF6E-4243-AEBA-A0F79FB660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78" t="-5231" r="20919" b="34524"/>
          <a:stretch/>
        </p:blipFill>
        <p:spPr>
          <a:xfrm>
            <a:off x="6725141" y="201145"/>
            <a:ext cx="212845" cy="170981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9783BE-D9EC-4AC8-8300-8FF5B18E6CC9}"/>
              </a:ext>
            </a:extLst>
          </p:cNvPr>
          <p:cNvSpPr/>
          <p:nvPr/>
        </p:nvSpPr>
        <p:spPr>
          <a:xfrm>
            <a:off x="14412475" y="4127922"/>
            <a:ext cx="23731" cy="220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12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993FD25-1956-42F5-BC24-92E92BE8A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58760" y="3766624"/>
            <a:ext cx="153715" cy="57526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4BC61FD-62CB-465E-80EB-BAF37C6D66AC}"/>
              </a:ext>
            </a:extLst>
          </p:cNvPr>
          <p:cNvSpPr txBox="1"/>
          <p:nvPr/>
        </p:nvSpPr>
        <p:spPr>
          <a:xfrm flipH="1">
            <a:off x="14226305" y="3705343"/>
            <a:ext cx="311592" cy="24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77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512-5BB4-443D-BCC6-35C87697C9EA}"/>
              </a:ext>
            </a:extLst>
          </p:cNvPr>
          <p:cNvSpPr txBox="1"/>
          <p:nvPr/>
        </p:nvSpPr>
        <p:spPr>
          <a:xfrm flipH="1">
            <a:off x="14238790" y="4349181"/>
            <a:ext cx="252647" cy="447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77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277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277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277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3ECE04-7DC8-49A5-A66F-14F28B75D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325" y="2323102"/>
            <a:ext cx="938454" cy="916296"/>
          </a:xfrm>
          <a:prstGeom prst="rect">
            <a:avLst/>
          </a:prstGeom>
        </p:spPr>
      </p:pic>
      <p:sp>
        <p:nvSpPr>
          <p:cNvPr id="74" name="제목 1">
            <a:extLst>
              <a:ext uri="{FF2B5EF4-FFF2-40B4-BE49-F238E27FC236}">
                <a16:creationId xmlns:a16="http://schemas.microsoft.com/office/drawing/2014/main" id="{8E7D4815-CBAD-40A6-959C-C9CA5F31CC85}"/>
              </a:ext>
            </a:extLst>
          </p:cNvPr>
          <p:cNvSpPr txBox="1">
            <a:spLocks/>
          </p:cNvSpPr>
          <p:nvPr/>
        </p:nvSpPr>
        <p:spPr>
          <a:xfrm>
            <a:off x="3416980" y="3495974"/>
            <a:ext cx="2588866" cy="322419"/>
          </a:xfrm>
          <a:prstGeom prst="rect">
            <a:avLst/>
          </a:prstGeom>
        </p:spPr>
        <p:txBody>
          <a:bodyPr vert="horz" lIns="14514" tIns="7257" rIns="14514" bIns="7257" rtlCol="0" anchor="b">
            <a:noAutofit/>
          </a:bodyPr>
          <a:lstStyle>
            <a:lvl1pPr algn="ctr" defTabSz="3240451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26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latinLnBrk="0">
              <a:lnSpc>
                <a:spcPct val="120000"/>
              </a:lnSpc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본 연구에서는 토마토의 생리 및 생태적 특성에 적합한 시나리오를 설계하고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챔버를 가동하였다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작성한 시나리오는 다음과 같다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pPr algn="just" latinLnBrk="0">
              <a:lnSpc>
                <a:spcPct val="120000"/>
              </a:lnSpc>
            </a:pPr>
            <a:endParaRPr lang="ko-KR" altLang="ko-KR" sz="52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C29D90-3915-424D-8D57-C63F9B4CCC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81" t="9054" r="1259" b="11301"/>
          <a:stretch/>
        </p:blipFill>
        <p:spPr>
          <a:xfrm>
            <a:off x="12741512" y="1830817"/>
            <a:ext cx="1623602" cy="96320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E3B88FA-965F-4156-8C17-72559C32837A}"/>
              </a:ext>
            </a:extLst>
          </p:cNvPr>
          <p:cNvSpPr txBox="1"/>
          <p:nvPr/>
        </p:nvSpPr>
        <p:spPr>
          <a:xfrm>
            <a:off x="13182424" y="4087762"/>
            <a:ext cx="863139" cy="26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이용된 센서 및 장치</a:t>
            </a: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0053B39-9C29-4C6D-B791-6FDCE1B9FC9C}"/>
              </a:ext>
            </a:extLst>
          </p:cNvPr>
          <p:cNvSpPr txBox="1"/>
          <p:nvPr/>
        </p:nvSpPr>
        <p:spPr>
          <a:xfrm>
            <a:off x="12244318" y="4750412"/>
            <a:ext cx="2048958" cy="121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분류 모델 만들어서 카메라로 식물을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보여줬을때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생육 단계별로 환경 조절 장치들이 변환될 수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언제든지 새로운 환경조절 장치를 추가할 수 있고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몇가지 코드를 추가해 넣으면 쉽게 제어 가능하다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실시간으로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환경값이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불러와진다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  <a:p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연구는 원거리에서도 웹을 통하여 챔버에 있는 여러 장치들을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제어하는데에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의의가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이를 통해 사람의 중간 개입 없이 한 작기를 마무리 할 수 있도록 환경 제어 알고리즘을 개발하고자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토마토를 예로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이용했지맨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~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다른 작물로도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해봐야할것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같다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~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요늒힘</a:t>
            </a:r>
            <a:endParaRPr lang="en-US" altLang="ko-KR" sz="52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  <a:p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한계점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: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실제로 환경 제어 장치를 시나리오대로 </a:t>
            </a:r>
            <a:r>
              <a:rPr lang="ko-KR" altLang="en-US" sz="52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실행시켰을때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설정한 환경 수치로 챔버 내 환경이 구현이 되는지를 시뮬레이션을 통해 확인해 볼 수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DA04FF-8E84-4819-AFDA-84B64D5FA67A}"/>
              </a:ext>
            </a:extLst>
          </p:cNvPr>
          <p:cNvSpPr txBox="1"/>
          <p:nvPr/>
        </p:nvSpPr>
        <p:spPr>
          <a:xfrm>
            <a:off x="13019911" y="2306460"/>
            <a:ext cx="863139" cy="17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Fig2.  </a:t>
            </a:r>
            <a:r>
              <a:rPr lang="ko-KR" altLang="en-US" sz="485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13C1F60-032D-4F52-B0FD-872F770B88CD}"/>
              </a:ext>
            </a:extLst>
          </p:cNvPr>
          <p:cNvSpPr txBox="1"/>
          <p:nvPr/>
        </p:nvSpPr>
        <p:spPr>
          <a:xfrm>
            <a:off x="12893361" y="2104977"/>
            <a:ext cx="863139" cy="26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Fig3.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임시 환경 제어 장치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C72F23-2EBD-4E4D-835B-A8189938C997}"/>
              </a:ext>
            </a:extLst>
          </p:cNvPr>
          <p:cNvGrpSpPr/>
          <p:nvPr/>
        </p:nvGrpSpPr>
        <p:grpSpPr>
          <a:xfrm>
            <a:off x="3498585" y="3728744"/>
            <a:ext cx="2414832" cy="888920"/>
            <a:chOff x="-13965463" y="19764182"/>
            <a:chExt cx="13878269" cy="5285397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BD09E9FA-C7DB-4EA8-BA6A-98160BDBC129}"/>
                </a:ext>
              </a:extLst>
            </p:cNvPr>
            <p:cNvSpPr/>
            <p:nvPr/>
          </p:nvSpPr>
          <p:spPr>
            <a:xfrm>
              <a:off x="-13797203" y="20703379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발아단계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7B2C1389-AD25-42D1-B5F2-E3378DB81150}"/>
                </a:ext>
              </a:extLst>
            </p:cNvPr>
            <p:cNvSpPr/>
            <p:nvPr/>
          </p:nvSpPr>
          <p:spPr>
            <a:xfrm>
              <a:off x="-13797203" y="21408195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육묘단계</a:t>
              </a: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E279DCFB-B5A1-458A-A847-796FCA7C877A}"/>
                </a:ext>
              </a:extLst>
            </p:cNvPr>
            <p:cNvSpPr/>
            <p:nvPr/>
          </p:nvSpPr>
          <p:spPr>
            <a:xfrm>
              <a:off x="-13797203" y="22113011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낮</a:t>
              </a: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37E1E1A0-2574-4DC1-A7D5-EC0D4288FA58}"/>
                </a:ext>
              </a:extLst>
            </p:cNvPr>
            <p:cNvSpPr/>
            <p:nvPr/>
          </p:nvSpPr>
          <p:spPr>
            <a:xfrm>
              <a:off x="-13797203" y="22817827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생육단계</a:t>
              </a:r>
              <a:endParaRPr lang="en-US" altLang="ko-KR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밤</a:t>
              </a:r>
            </a:p>
          </p:txBody>
        </p:sp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F40A3F3D-9A7E-49D2-A60D-76E45EAA1157}"/>
                </a:ext>
              </a:extLst>
            </p:cNvPr>
            <p:cNvSpPr/>
            <p:nvPr/>
          </p:nvSpPr>
          <p:spPr>
            <a:xfrm>
              <a:off x="-13797203" y="23522643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개화단계</a:t>
              </a:r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DC99DEA1-08D5-4A1E-8D1E-1EB8980C4052}"/>
                </a:ext>
              </a:extLst>
            </p:cNvPr>
            <p:cNvSpPr/>
            <p:nvPr/>
          </p:nvSpPr>
          <p:spPr>
            <a:xfrm>
              <a:off x="-13797203" y="24227459"/>
              <a:ext cx="1380128" cy="534460"/>
            </a:xfrm>
            <a:prstGeom prst="roundRect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수확단계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4106DF1-32D2-489D-9CE8-9AA31D2FB68C}"/>
                </a:ext>
              </a:extLst>
            </p:cNvPr>
            <p:cNvSpPr/>
            <p:nvPr/>
          </p:nvSpPr>
          <p:spPr>
            <a:xfrm>
              <a:off x="-11838538" y="21408195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23℃</a:t>
              </a:r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30A48AA-301A-4CD6-8BEB-6B0907803428}"/>
                </a:ext>
              </a:extLst>
            </p:cNvPr>
            <p:cNvSpPr/>
            <p:nvPr/>
          </p:nvSpPr>
          <p:spPr>
            <a:xfrm>
              <a:off x="-11838538" y="2070337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28℃</a:t>
              </a:r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DBDE1D2-31EB-46CB-B69A-3768002A74D7}"/>
                </a:ext>
              </a:extLst>
            </p:cNvPr>
            <p:cNvSpPr/>
            <p:nvPr/>
          </p:nvSpPr>
          <p:spPr>
            <a:xfrm>
              <a:off x="-11843586" y="22817827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71B226B-E31E-43DA-A8AE-B951CC09001E}"/>
                </a:ext>
              </a:extLst>
            </p:cNvPr>
            <p:cNvSpPr/>
            <p:nvPr/>
          </p:nvSpPr>
          <p:spPr>
            <a:xfrm>
              <a:off x="-11843586" y="22113011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25℃</a:t>
              </a:r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6E9C6CA-D35D-40A7-85FF-6C88C8659B11}"/>
                </a:ext>
              </a:extLst>
            </p:cNvPr>
            <p:cNvSpPr/>
            <p:nvPr/>
          </p:nvSpPr>
          <p:spPr>
            <a:xfrm>
              <a:off x="-11843586" y="24227459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17℃</a:t>
              </a:r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8BBA40C-93C3-495B-A186-4D581D58BD6E}"/>
                </a:ext>
              </a:extLst>
            </p:cNvPr>
            <p:cNvSpPr/>
            <p:nvPr/>
          </p:nvSpPr>
          <p:spPr>
            <a:xfrm>
              <a:off x="-11843586" y="23522643"/>
              <a:ext cx="1145226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24℃</a:t>
              </a:r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72FF1EE5-82BE-4FEC-9FE9-5144DC3093F2}"/>
                    </a:ext>
                  </a:extLst>
                </p:cNvPr>
                <p:cNvSpPr/>
                <p:nvPr/>
              </p:nvSpPr>
              <p:spPr>
                <a:xfrm>
                  <a:off x="-10016553" y="20730019"/>
                  <a:ext cx="1379722" cy="33537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/>
                  <a:r>
                    <a:rPr lang="ko-KR" altLang="en-US" sz="312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기간별로 </a:t>
                  </a:r>
                  <a:endParaRPr lang="en-US" altLang="ko-KR" sz="312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en-US" altLang="ko-KR" sz="312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2000~ 6600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312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12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sz="312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a14:m>
                  <a:r>
                    <a:rPr lang="en-US" altLang="ko-KR" sz="312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/ ha</a:t>
                  </a:r>
                  <a:r>
                    <a:rPr lang="ko-KR" altLang="en-US" sz="312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의 물 필요</a:t>
                  </a:r>
                  <a:endParaRPr lang="en-US" altLang="ko-KR" sz="312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sz="312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endParaRPr lang="en-US" altLang="ko-KR" sz="312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sz="312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장마 이후 </a:t>
                  </a:r>
                  <a:endParaRPr lang="en-US" altLang="ko-KR" sz="312" b="1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  <a:p>
                  <a:pPr algn="ctr" latinLnBrk="1"/>
                  <a:r>
                    <a:rPr lang="ko-KR" altLang="en-US" sz="312" b="1" dirty="0" err="1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함수율</a:t>
                  </a:r>
                  <a:r>
                    <a:rPr lang="ko-KR" altLang="en-US" sz="312" b="1" dirty="0">
                      <a:solidFill>
                        <a:schemeClr val="tx1"/>
                      </a:solidFill>
                      <a:latin typeface="한컴산뜻돋움" panose="02000000000000000000" pitchFamily="2" charset="-127"/>
                      <a:ea typeface="한컴산뜻돋움" panose="02000000000000000000" pitchFamily="2" charset="-127"/>
                    </a:rPr>
                    <a:t> 높게 관리</a:t>
                  </a:r>
                </a:p>
                <a:p>
                  <a:pPr algn="ctr"/>
                  <a:endParaRPr lang="ko-KR" altLang="en-US" sz="312" dirty="0">
                    <a:solidFill>
                      <a:schemeClr val="tx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72FF1EE5-82BE-4FEC-9FE9-5144DC309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16553" y="20730019"/>
                  <a:ext cx="1379722" cy="3353724"/>
                </a:xfrm>
                <a:prstGeom prst="rect">
                  <a:avLst/>
                </a:prstGeom>
                <a:blipFill>
                  <a:blip r:embed="rId23"/>
                  <a:stretch>
                    <a:fillRect l="-873" r="-87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2B88E2B-75E3-4590-B072-D008F24E816C}"/>
                </a:ext>
              </a:extLst>
            </p:cNvPr>
            <p:cNvSpPr/>
            <p:nvPr/>
          </p:nvSpPr>
          <p:spPr>
            <a:xfrm>
              <a:off x="-10016960" y="24216146"/>
              <a:ext cx="1380128" cy="534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수확 </a:t>
              </a:r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2~4</a:t>
              </a:r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주 전 급수 중단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E72E9DF-B36E-4E19-86D8-22D30EC88275}"/>
                </a:ext>
              </a:extLst>
            </p:cNvPr>
            <p:cNvSpPr/>
            <p:nvPr/>
          </p:nvSpPr>
          <p:spPr>
            <a:xfrm>
              <a:off x="-7975502" y="20740518"/>
              <a:ext cx="1373468" cy="4010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최소 </a:t>
              </a:r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6</a:t>
              </a:r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시간</a:t>
              </a:r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 </a:t>
              </a:r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직사광선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12DE1C6-8FA7-4825-BC0D-AC040DAF3D65}"/>
                </a:ext>
              </a:extLst>
            </p:cNvPr>
            <p:cNvSpPr/>
            <p:nvPr/>
          </p:nvSpPr>
          <p:spPr>
            <a:xfrm>
              <a:off x="-13965463" y="19764182"/>
              <a:ext cx="7895029" cy="5285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12" b="1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89F1DA5-9BFA-4608-A814-6AD1E2964857}"/>
                </a:ext>
              </a:extLst>
            </p:cNvPr>
            <p:cNvSpPr/>
            <p:nvPr/>
          </p:nvSpPr>
          <p:spPr>
            <a:xfrm>
              <a:off x="-8208007" y="19928687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광량</a:t>
              </a: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4664B9F-47E9-42FF-8DB2-907F5D0FA9EB}"/>
                </a:ext>
              </a:extLst>
            </p:cNvPr>
            <p:cNvSpPr/>
            <p:nvPr/>
          </p:nvSpPr>
          <p:spPr>
            <a:xfrm>
              <a:off x="-10207841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급수</a:t>
              </a: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15D0F37-C1E8-44A7-B39E-1110FA6CFC2F}"/>
                </a:ext>
              </a:extLst>
            </p:cNvPr>
            <p:cNvSpPr/>
            <p:nvPr/>
          </p:nvSpPr>
          <p:spPr>
            <a:xfrm>
              <a:off x="-12197597" y="19911042"/>
              <a:ext cx="1794141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온도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509A53D3-78DD-494C-AEB9-D4C23E1C7E79}"/>
                </a:ext>
              </a:extLst>
            </p:cNvPr>
            <p:cNvSpPr/>
            <p:nvPr/>
          </p:nvSpPr>
          <p:spPr>
            <a:xfrm>
              <a:off x="-5258768" y="19960079"/>
              <a:ext cx="4679487" cy="625308"/>
            </a:xfrm>
            <a:prstGeom prst="ellipse">
              <a:avLst/>
            </a:prstGeom>
            <a:solidFill>
              <a:srgbClr val="E0CA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상대습도 </a:t>
              </a:r>
              <a:r>
                <a:rPr lang="en-US" altLang="ko-KR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&amp; </a:t>
              </a:r>
              <a:r>
                <a:rPr lang="ko-KR" altLang="en-US" sz="312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이산화탄소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A4F01F-A1CA-4FBB-8D4A-FF8190513B55}"/>
                </a:ext>
              </a:extLst>
            </p:cNvPr>
            <p:cNvSpPr/>
            <p:nvPr/>
          </p:nvSpPr>
          <p:spPr>
            <a:xfrm>
              <a:off x="-6070435" y="19764182"/>
              <a:ext cx="5983241" cy="52853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12" dirty="0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6F3400-2792-4CE1-8F1D-6C143BAB6F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55394" y="3978676"/>
          <a:ext cx="882332" cy="4826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0583">
                  <a:extLst>
                    <a:ext uri="{9D8B030D-6E8A-4147-A177-3AD203B41FA5}">
                      <a16:colId xmlns:a16="http://schemas.microsoft.com/office/drawing/2014/main" val="1610034825"/>
                    </a:ext>
                  </a:extLst>
                </a:gridCol>
                <a:gridCol w="220583">
                  <a:extLst>
                    <a:ext uri="{9D8B030D-6E8A-4147-A177-3AD203B41FA5}">
                      <a16:colId xmlns:a16="http://schemas.microsoft.com/office/drawing/2014/main" val="1339894571"/>
                    </a:ext>
                  </a:extLst>
                </a:gridCol>
                <a:gridCol w="220583">
                  <a:extLst>
                    <a:ext uri="{9D8B030D-6E8A-4147-A177-3AD203B41FA5}">
                      <a16:colId xmlns:a16="http://schemas.microsoft.com/office/drawing/2014/main" val="3736215443"/>
                    </a:ext>
                  </a:extLst>
                </a:gridCol>
                <a:gridCol w="220583">
                  <a:extLst>
                    <a:ext uri="{9D8B030D-6E8A-4147-A177-3AD203B41FA5}">
                      <a16:colId xmlns:a16="http://schemas.microsoft.com/office/drawing/2014/main" val="365576166"/>
                    </a:ext>
                  </a:extLst>
                </a:gridCol>
              </a:tblGrid>
              <a:tr h="80447">
                <a:tc>
                  <a:txBody>
                    <a:bodyPr/>
                    <a:lstStyle/>
                    <a:p>
                      <a:pPr algn="ctr" latinLnBrk="1"/>
                      <a:endParaRPr lang="ko-KR" altLang="en-US" sz="30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여름</a:t>
                      </a: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겨울</a:t>
                      </a: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비</a:t>
                      </a: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C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672"/>
                  </a:ext>
                </a:extLst>
              </a:tr>
              <a:tr h="80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1" dirty="0" err="1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환기팬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91821"/>
                  </a:ext>
                </a:extLst>
              </a:tr>
              <a:tr h="80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1" dirty="0" err="1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안개분무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266930"/>
                  </a:ext>
                </a:extLst>
              </a:tr>
              <a:tr h="80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창문개폐</a:t>
                      </a:r>
                    </a:p>
                  </a:txBody>
                  <a:tcPr marL="15834" marR="15834" marT="7917" marB="7917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69757"/>
                  </a:ext>
                </a:extLst>
              </a:tr>
              <a:tr h="80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이산화탄소</a:t>
                      </a:r>
                    </a:p>
                  </a:txBody>
                  <a:tcPr marL="15834" marR="15834" marT="7917" marB="7917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49473"/>
                  </a:ext>
                </a:extLst>
              </a:tr>
              <a:tr h="80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산소</a:t>
                      </a:r>
                    </a:p>
                  </a:txBody>
                  <a:tcPr marL="15834" marR="15834" marT="7917" marB="7917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</a:t>
                      </a:r>
                      <a:endParaRPr lang="ko-KR" altLang="en-US" sz="3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5834" marR="15834" marT="7917" marB="791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02451"/>
                  </a:ext>
                </a:extLst>
              </a:tr>
            </a:tbl>
          </a:graphicData>
        </a:graphic>
      </p:graphicFrame>
      <p:pic>
        <p:nvPicPr>
          <p:cNvPr id="93" name="그림 92">
            <a:extLst>
              <a:ext uri="{FF2B5EF4-FFF2-40B4-BE49-F238E27FC236}">
                <a16:creationId xmlns:a16="http://schemas.microsoft.com/office/drawing/2014/main" id="{B413075F-880B-48B5-8B2B-42E0EF82C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765" y="5035899"/>
            <a:ext cx="117411" cy="575267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7A8F95B-818E-4B26-853D-4B6A3DFBB8EF}"/>
              </a:ext>
            </a:extLst>
          </p:cNvPr>
          <p:cNvCxnSpPr>
            <a:cxnSpLocks/>
          </p:cNvCxnSpPr>
          <p:nvPr/>
        </p:nvCxnSpPr>
        <p:spPr>
          <a:xfrm>
            <a:off x="8293794" y="5114309"/>
            <a:ext cx="99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FFEFBBD8-F58D-4A77-B0CC-C3DA31734037}"/>
              </a:ext>
            </a:extLst>
          </p:cNvPr>
          <p:cNvSpPr/>
          <p:nvPr/>
        </p:nvSpPr>
        <p:spPr>
          <a:xfrm>
            <a:off x="8033596" y="5057499"/>
            <a:ext cx="240195" cy="1225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2" b="1" dirty="0">
                <a:solidFill>
                  <a:schemeClr val="tx1"/>
                </a:solidFill>
              </a:rPr>
              <a:t>작물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3869BBA-FE33-49E7-A010-97C74E934CBB}"/>
              </a:ext>
            </a:extLst>
          </p:cNvPr>
          <p:cNvCxnSpPr>
            <a:cxnSpLocks/>
          </p:cNvCxnSpPr>
          <p:nvPr/>
        </p:nvCxnSpPr>
        <p:spPr>
          <a:xfrm>
            <a:off x="8563563" y="5105045"/>
            <a:ext cx="771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25127EC-9D9F-4D09-8EC0-99850679F63B}"/>
              </a:ext>
            </a:extLst>
          </p:cNvPr>
          <p:cNvCxnSpPr>
            <a:cxnSpLocks/>
          </p:cNvCxnSpPr>
          <p:nvPr/>
        </p:nvCxnSpPr>
        <p:spPr>
          <a:xfrm>
            <a:off x="8763887" y="5184449"/>
            <a:ext cx="0" cy="9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56F2D32-BDB8-4AF6-A853-EBCAC0542DD0}"/>
              </a:ext>
            </a:extLst>
          </p:cNvPr>
          <p:cNvCxnSpPr>
            <a:cxnSpLocks/>
          </p:cNvCxnSpPr>
          <p:nvPr/>
        </p:nvCxnSpPr>
        <p:spPr>
          <a:xfrm flipH="1">
            <a:off x="8563563" y="5409792"/>
            <a:ext cx="771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4FBBEB0-A2D2-401A-80B5-07D47398E9B7}"/>
              </a:ext>
            </a:extLst>
          </p:cNvPr>
          <p:cNvCxnSpPr>
            <a:cxnSpLocks/>
          </p:cNvCxnSpPr>
          <p:nvPr/>
        </p:nvCxnSpPr>
        <p:spPr>
          <a:xfrm flipH="1">
            <a:off x="8350999" y="5252443"/>
            <a:ext cx="48621" cy="471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915F0D6-02B3-45BE-BD5E-B788CE70FC3B}"/>
              </a:ext>
            </a:extLst>
          </p:cNvPr>
          <p:cNvCxnSpPr>
            <a:cxnSpLocks/>
          </p:cNvCxnSpPr>
          <p:nvPr/>
        </p:nvCxnSpPr>
        <p:spPr>
          <a:xfrm>
            <a:off x="8175466" y="5409792"/>
            <a:ext cx="0" cy="6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D403BA1-86D9-4422-B506-57B2278C9606}"/>
              </a:ext>
            </a:extLst>
          </p:cNvPr>
          <p:cNvSpPr/>
          <p:nvPr/>
        </p:nvSpPr>
        <p:spPr>
          <a:xfrm>
            <a:off x="8656442" y="5038067"/>
            <a:ext cx="214890" cy="133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2" b="1" dirty="0">
                <a:solidFill>
                  <a:schemeClr val="tx1"/>
                </a:solidFill>
              </a:rPr>
              <a:t>Teachable</a:t>
            </a:r>
          </a:p>
          <a:p>
            <a:pPr algn="ctr"/>
            <a:r>
              <a:rPr lang="en-US" altLang="ko-KR" sz="312" b="1" dirty="0">
                <a:solidFill>
                  <a:schemeClr val="tx1"/>
                </a:solidFill>
              </a:rPr>
              <a:t>Machine</a:t>
            </a:r>
          </a:p>
        </p:txBody>
      </p:sp>
      <p:sp>
        <p:nvSpPr>
          <p:cNvPr id="102" name="원통형 101">
            <a:extLst>
              <a:ext uri="{FF2B5EF4-FFF2-40B4-BE49-F238E27FC236}">
                <a16:creationId xmlns:a16="http://schemas.microsoft.com/office/drawing/2014/main" id="{82D5ECB5-09C9-45BD-B5F0-A79C08091CFE}"/>
              </a:ext>
            </a:extLst>
          </p:cNvPr>
          <p:cNvSpPr/>
          <p:nvPr/>
        </p:nvSpPr>
        <p:spPr>
          <a:xfrm>
            <a:off x="8671589" y="5308808"/>
            <a:ext cx="184595" cy="201967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2" b="1" dirty="0" err="1">
                <a:solidFill>
                  <a:schemeClr val="tx1"/>
                </a:solidFill>
              </a:rPr>
              <a:t>Keras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12" b="1" dirty="0">
                <a:solidFill>
                  <a:schemeClr val="tx1"/>
                </a:solidFill>
              </a:rPr>
              <a:t>Model</a:t>
            </a:r>
            <a:endParaRPr lang="ko-KR" altLang="en-US" sz="312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173DF385-B8A7-4226-91A6-861D4FE35FE6}"/>
              </a:ext>
            </a:extLst>
          </p:cNvPr>
          <p:cNvSpPr/>
          <p:nvPr/>
        </p:nvSpPr>
        <p:spPr>
          <a:xfrm>
            <a:off x="8017317" y="5263418"/>
            <a:ext cx="316297" cy="1333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2" b="1" dirty="0">
                <a:solidFill>
                  <a:schemeClr val="tx1"/>
                </a:solidFill>
              </a:rPr>
              <a:t>작물 생육 상태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12" b="1" dirty="0">
                <a:solidFill>
                  <a:schemeClr val="tx1"/>
                </a:solidFill>
              </a:rPr>
              <a:t>판단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4F0C4AB-9FE2-4780-8090-495559D037EC}"/>
              </a:ext>
            </a:extLst>
          </p:cNvPr>
          <p:cNvSpPr/>
          <p:nvPr/>
        </p:nvSpPr>
        <p:spPr>
          <a:xfrm>
            <a:off x="8069760" y="5504207"/>
            <a:ext cx="186293" cy="97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2" b="1" dirty="0">
                <a:solidFill>
                  <a:schemeClr val="tx1"/>
                </a:solidFill>
              </a:rPr>
              <a:t>Web</a:t>
            </a:r>
            <a:endParaRPr lang="ko-KR" altLang="en-US" sz="312" b="1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EE7E66-C629-4555-A3E7-8F7C6C04EDCB}"/>
              </a:ext>
            </a:extLst>
          </p:cNvPr>
          <p:cNvGrpSpPr/>
          <p:nvPr/>
        </p:nvGrpSpPr>
        <p:grpSpPr>
          <a:xfrm>
            <a:off x="6175920" y="3367592"/>
            <a:ext cx="879366" cy="919743"/>
            <a:chOff x="21061755" y="17893420"/>
            <a:chExt cx="5434630" cy="6314200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FEF6D2D-962F-4931-A69E-EFD861650A5F}"/>
                </a:ext>
              </a:extLst>
            </p:cNvPr>
            <p:cNvSpPr txBox="1"/>
            <p:nvPr/>
          </p:nvSpPr>
          <p:spPr>
            <a:xfrm>
              <a:off x="24413087" y="22894510"/>
              <a:ext cx="2083298" cy="1313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277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rPr>
                <a:t>이산화탄소 센서</a:t>
              </a:r>
              <a:endParaRPr lang="en-US" altLang="ko-KR" sz="277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1E1B0F9-55B0-4AED-980D-178252D8C0D1}"/>
                </a:ext>
              </a:extLst>
            </p:cNvPr>
            <p:cNvGrpSpPr/>
            <p:nvPr/>
          </p:nvGrpSpPr>
          <p:grpSpPr>
            <a:xfrm>
              <a:off x="21061755" y="17893420"/>
              <a:ext cx="5395687" cy="5385760"/>
              <a:chOff x="21061755" y="17893420"/>
              <a:chExt cx="5395687" cy="538576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9E917B6A-7E4D-4844-92D0-6F2543C79A4D}"/>
                  </a:ext>
                </a:extLst>
              </p:cNvPr>
              <p:cNvGrpSpPr/>
              <p:nvPr/>
            </p:nvGrpSpPr>
            <p:grpSpPr>
              <a:xfrm>
                <a:off x="21061755" y="17893420"/>
                <a:ext cx="5395687" cy="5259894"/>
                <a:chOff x="16058587" y="18194575"/>
                <a:chExt cx="5395687" cy="5259894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E4FD98B9-43CC-4E86-A0B7-7061C3756F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812074" y="21879092"/>
                  <a:ext cx="2191314" cy="1575377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5BABB088-BA82-411A-910E-BE9133BCE3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443876" y="21627604"/>
                  <a:ext cx="1511440" cy="1511440"/>
                </a:xfrm>
                <a:prstGeom prst="rect">
                  <a:avLst/>
                </a:prstGeom>
              </p:spPr>
            </p:pic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id="{259C9486-1BF2-4330-A90E-A13D8E83F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58587" y="18268268"/>
                  <a:ext cx="1790833" cy="1363475"/>
                </a:xfrm>
                <a:prstGeom prst="rect">
                  <a:avLst/>
                </a:prstGeom>
              </p:spPr>
            </p:pic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id="{26D2213A-2DEC-4256-881F-D3FDF69C1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3836"/>
                <a:stretch/>
              </p:blipFill>
              <p:spPr>
                <a:xfrm>
                  <a:off x="17987252" y="18270349"/>
                  <a:ext cx="1382949" cy="1415471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id="{80464619-3ED1-429C-998A-66DA533A1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806661" y="18194575"/>
                  <a:ext cx="1138493" cy="1359561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id="{D18646EA-0F3B-43B8-9AD7-5D79BF129E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84036" y="19851382"/>
                  <a:ext cx="1272758" cy="1673439"/>
                </a:xfrm>
                <a:prstGeom prst="rect">
                  <a:avLst/>
                </a:prstGeom>
              </p:spPr>
            </p:pic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0DCE2851-B25B-4E7F-BCDD-1B4D3D0A7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540867" y="20038988"/>
                  <a:ext cx="1913407" cy="1400664"/>
                </a:xfrm>
                <a:prstGeom prst="rect">
                  <a:avLst/>
                </a:prstGeom>
              </p:spPr>
            </p:pic>
            <p:pic>
              <p:nvPicPr>
                <p:cNvPr id="164" name="Picture 2" descr="Ds3231 At24c32 Iic Rtc 모듈 시계 타이머 메모리 모듈 Beats 교체 Ds1307 I2c Rtc 보드 Arduino  - Buy Ds3231 At24c32,Ds3231 At24c32 Rtc 모듈,Ds3231 At24c32 Iic Rtc 시계 타이머  메모리 모듈 Product on">
                  <a:extLst>
                    <a:ext uri="{FF2B5EF4-FFF2-40B4-BE49-F238E27FC236}">
                      <a16:creationId xmlns:a16="http://schemas.microsoft.com/office/drawing/2014/main" id="{39ACBFAF-F46B-485A-811C-33BC2D4F8E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07055" y="19691719"/>
                  <a:ext cx="1664652" cy="1664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18D334-2342-4F34-BBA9-C5CC243144A2}"/>
                  </a:ext>
                </a:extLst>
              </p:cNvPr>
              <p:cNvSpPr txBox="1"/>
              <p:nvPr/>
            </p:nvSpPr>
            <p:spPr>
              <a:xfrm>
                <a:off x="23199672" y="20923250"/>
                <a:ext cx="1382948" cy="235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277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시계</a:t>
                </a:r>
                <a:r>
                  <a:rPr lang="en-US" altLang="ko-KR" sz="277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한컴산뜻돋움" panose="02000000000000000000" pitchFamily="2" charset="-127"/>
                  </a:rPr>
                  <a:t>(RTC)</a:t>
                </a:r>
                <a:endParaRPr lang="en-US" altLang="ko-KR" sz="277" b="1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한컴산뜻돋움" panose="02000000000000000000" pitchFamily="2" charset="-127"/>
                  <a:cs typeface="Arial Unicode MS" panose="020B0600000101010101" charset="-127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3748C46-10A8-4E5E-9BF8-72CE18BBE7B8}"/>
              </a:ext>
            </a:extLst>
          </p:cNvPr>
          <p:cNvSpPr txBox="1"/>
          <p:nvPr/>
        </p:nvSpPr>
        <p:spPr>
          <a:xfrm>
            <a:off x="12420818" y="6241838"/>
            <a:ext cx="1193175" cy="4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312" b="1" dirty="0">
                <a:ea typeface="한컴산뜻돋움" panose="02000000000000000000" pitchFamily="2" charset="-127"/>
              </a:rPr>
              <a:t>미니 챔버는 아크릴로 </a:t>
            </a:r>
            <a:r>
              <a:rPr lang="ko-KR" altLang="en-US" sz="277" b="1" dirty="0">
                <a:ea typeface="한컴산뜻돋움" panose="02000000000000000000" pitchFamily="2" charset="-127"/>
              </a:rPr>
              <a:t>제작했고 </a:t>
            </a:r>
            <a:r>
              <a:rPr lang="ko-KR" altLang="en-US" sz="277" b="1" dirty="0" err="1">
                <a:ea typeface="한컴산뜻돋움" panose="02000000000000000000" pitchFamily="2" charset="-127"/>
              </a:rPr>
              <a:t>온습도</a:t>
            </a:r>
            <a:r>
              <a:rPr lang="ko-KR" altLang="en-US" sz="277" b="1" dirty="0">
                <a:ea typeface="한컴산뜻돋움" panose="02000000000000000000" pitchFamily="2" charset="-127"/>
              </a:rPr>
              <a:t> </a:t>
            </a:r>
            <a:r>
              <a:rPr lang="ko-KR" altLang="en-US" sz="312" b="1" dirty="0">
                <a:ea typeface="한컴산뜻돋움" panose="02000000000000000000" pitchFamily="2" charset="-127"/>
              </a:rPr>
              <a:t>센서</a:t>
            </a:r>
            <a:r>
              <a:rPr lang="en-US" altLang="ko-KR" sz="312" b="1" dirty="0">
                <a:ea typeface="한컴산뜻돋움" panose="02000000000000000000" pitchFamily="2" charset="-127"/>
              </a:rPr>
              <a:t>, </a:t>
            </a:r>
            <a:r>
              <a:rPr lang="ko-KR" altLang="en-US" sz="312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sz="312" b="1" dirty="0">
                <a:ea typeface="한컴산뜻돋움" panose="02000000000000000000" pitchFamily="2" charset="-127"/>
              </a:rPr>
              <a:t>(</a:t>
            </a:r>
            <a:r>
              <a:rPr lang="en-US" altLang="ko-KR" sz="312" b="1" dirty="0" err="1">
                <a:ea typeface="한컴산뜻돋움" panose="02000000000000000000" pitchFamily="2" charset="-127"/>
              </a:rPr>
              <a:t>CdS</a:t>
            </a:r>
            <a:r>
              <a:rPr lang="en-US" altLang="ko-KR" sz="312" b="1" dirty="0">
                <a:ea typeface="한컴산뜻돋움" panose="02000000000000000000" pitchFamily="2" charset="-127"/>
              </a:rPr>
              <a:t>), </a:t>
            </a:r>
            <a:r>
              <a:rPr lang="ko-KR" altLang="en-US" sz="312" b="1" dirty="0">
                <a:ea typeface="한컴산뜻돋움" panose="02000000000000000000" pitchFamily="2" charset="-127"/>
              </a:rPr>
              <a:t>토양 </a:t>
            </a:r>
            <a:r>
              <a:rPr lang="ko-KR" altLang="en-US" sz="312" b="1" dirty="0" err="1">
                <a:ea typeface="한컴산뜻돋움" panose="02000000000000000000" pitchFamily="2" charset="-127"/>
              </a:rPr>
              <a:t>유수분</a:t>
            </a:r>
            <a:r>
              <a:rPr lang="ko-KR" altLang="en-US" sz="312" b="1" dirty="0">
                <a:ea typeface="한컴산뜻돋움" panose="02000000000000000000" pitchFamily="2" charset="-127"/>
              </a:rPr>
              <a:t> 센서</a:t>
            </a:r>
            <a:r>
              <a:rPr lang="en-US" altLang="ko-KR" sz="312" b="1" dirty="0">
                <a:ea typeface="한컴산뜻돋움" panose="02000000000000000000" pitchFamily="2" charset="-127"/>
              </a:rPr>
              <a:t>, CO2 </a:t>
            </a:r>
            <a:r>
              <a:rPr lang="ko-KR" altLang="en-US" sz="312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sz="312" b="1" dirty="0">
                <a:ea typeface="한컴산뜻돋움" panose="02000000000000000000" pitchFamily="2" charset="-127"/>
              </a:rPr>
              <a:t>, </a:t>
            </a:r>
            <a:r>
              <a:rPr lang="ko-KR" altLang="en-US" sz="312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sz="312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sz="312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sz="312" b="1" dirty="0">
                <a:ea typeface="한컴산뜻돋움" panose="02000000000000000000" pitchFamily="2" charset="-127"/>
              </a:rPr>
              <a:t>. </a:t>
            </a:r>
            <a:r>
              <a:rPr lang="ko-KR" altLang="en-US" sz="312" b="1" dirty="0">
                <a:ea typeface="한컴산뜻돋움" panose="02000000000000000000" pitchFamily="2" charset="-127"/>
              </a:rPr>
              <a:t>센서에서 측정된 데이터는 </a:t>
            </a:r>
            <a:r>
              <a:rPr lang="ko-KR" altLang="en-US" sz="312" b="1" dirty="0" err="1">
                <a:ea typeface="한컴산뜻돋움" panose="02000000000000000000" pitchFamily="2" charset="-127"/>
              </a:rPr>
              <a:t>아두이노에</a:t>
            </a:r>
            <a:r>
              <a:rPr lang="ko-KR" altLang="en-US" sz="312" b="1" dirty="0">
                <a:ea typeface="한컴산뜻돋움" panose="02000000000000000000" pitchFamily="2" charset="-127"/>
              </a:rPr>
              <a:t> 기록되고</a:t>
            </a:r>
            <a:r>
              <a:rPr lang="en-US" altLang="ko-KR" sz="312" b="1" dirty="0">
                <a:ea typeface="한컴산뜻돋움" panose="02000000000000000000" pitchFamily="2" charset="-127"/>
              </a:rPr>
              <a:t>, </a:t>
            </a:r>
            <a:r>
              <a:rPr lang="ko-KR" altLang="en-US" sz="312" b="1" dirty="0">
                <a:ea typeface="한컴산뜻돋움" panose="02000000000000000000" pitchFamily="2" charset="-127"/>
              </a:rPr>
              <a:t>이 정보는 </a:t>
            </a:r>
            <a:r>
              <a:rPr lang="ko-KR" altLang="en-US" sz="312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sz="312" b="1" dirty="0">
                <a:ea typeface="한컴산뜻돋움" panose="02000000000000000000" pitchFamily="2" charset="-127"/>
              </a:rPr>
              <a:t> 설치한 </a:t>
            </a:r>
            <a:r>
              <a:rPr lang="ko-KR" altLang="en-US" sz="312" b="1" dirty="0" err="1">
                <a:ea typeface="한컴산뜻돋움" panose="02000000000000000000" pitchFamily="2" charset="-127"/>
              </a:rPr>
              <a:t>파이썬</a:t>
            </a:r>
            <a:r>
              <a:rPr lang="ko-KR" altLang="en-US" sz="312" b="1" dirty="0">
                <a:ea typeface="한컴산뜻돋움" panose="02000000000000000000" pitchFamily="2" charset="-127"/>
              </a:rPr>
              <a:t> 프로그램을 이용하여 데이터베이스화를 하였다</a:t>
            </a:r>
            <a:r>
              <a:rPr lang="en-US" altLang="ko-KR" sz="312" b="1" dirty="0">
                <a:ea typeface="한컴산뜻돋움" panose="02000000000000000000" pitchFamily="2" charset="-127"/>
              </a:rPr>
              <a:t>. </a:t>
            </a:r>
            <a:endParaRPr lang="en-US" altLang="ko-KR" sz="312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D99B88D7-9FAB-4345-870D-B39967C6FEDB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t="5806" r="78000" b="21585"/>
          <a:stretch/>
        </p:blipFill>
        <p:spPr>
          <a:xfrm rot="16200000">
            <a:off x="8077728" y="3348624"/>
            <a:ext cx="285747" cy="454168"/>
          </a:xfrm>
          <a:prstGeom prst="rect">
            <a:avLst/>
          </a:prstGeom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26717370-FBA7-46A3-98EA-64D484D25E8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9" t="11838" r="26105" b="20135"/>
          <a:stretch/>
        </p:blipFill>
        <p:spPr>
          <a:xfrm>
            <a:off x="7981282" y="3837558"/>
            <a:ext cx="535191" cy="267820"/>
          </a:xfrm>
          <a:prstGeom prst="rect">
            <a:avLst/>
          </a:prstGeom>
        </p:spPr>
      </p:pic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8D55770-E44B-4ECD-9BE1-8FD86DD6BC85}"/>
              </a:ext>
            </a:extLst>
          </p:cNvPr>
          <p:cNvCxnSpPr>
            <a:cxnSpLocks/>
          </p:cNvCxnSpPr>
          <p:nvPr/>
        </p:nvCxnSpPr>
        <p:spPr>
          <a:xfrm flipH="1">
            <a:off x="7765128" y="3971468"/>
            <a:ext cx="2016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A77EED7A-6AE9-45DA-A4D2-0D55F1D053F3}"/>
              </a:ext>
            </a:extLst>
          </p:cNvPr>
          <p:cNvCxnSpPr>
            <a:cxnSpLocks/>
          </p:cNvCxnSpPr>
          <p:nvPr/>
        </p:nvCxnSpPr>
        <p:spPr>
          <a:xfrm flipH="1">
            <a:off x="7749250" y="3575509"/>
            <a:ext cx="2016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DD373186-ED05-41FC-9B7C-2A8B464CF840}"/>
              </a:ext>
            </a:extLst>
          </p:cNvPr>
          <p:cNvCxnSpPr>
            <a:cxnSpLocks/>
          </p:cNvCxnSpPr>
          <p:nvPr/>
        </p:nvCxnSpPr>
        <p:spPr>
          <a:xfrm flipV="1">
            <a:off x="8563332" y="3874891"/>
            <a:ext cx="109960" cy="1037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524369BF-35F5-4BEE-8EE1-D76CF6300D2C}"/>
              </a:ext>
            </a:extLst>
          </p:cNvPr>
          <p:cNvCxnSpPr>
            <a:cxnSpLocks/>
          </p:cNvCxnSpPr>
          <p:nvPr/>
        </p:nvCxnSpPr>
        <p:spPr>
          <a:xfrm>
            <a:off x="8517473" y="3605415"/>
            <a:ext cx="138657" cy="1053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0297506C-6095-4854-B4A0-E47A766C65AC}"/>
              </a:ext>
            </a:extLst>
          </p:cNvPr>
          <p:cNvGrpSpPr/>
          <p:nvPr/>
        </p:nvGrpSpPr>
        <p:grpSpPr>
          <a:xfrm>
            <a:off x="7132144" y="3732208"/>
            <a:ext cx="573382" cy="452961"/>
            <a:chOff x="3853409" y="19073324"/>
            <a:chExt cx="3463435" cy="2958902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78E8D03-26A8-4F8A-AFA2-684C62A81AEF}"/>
                </a:ext>
              </a:extLst>
            </p:cNvPr>
            <p:cNvSpPr/>
            <p:nvPr/>
          </p:nvSpPr>
          <p:spPr>
            <a:xfrm>
              <a:off x="5664802" y="21251323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 err="1">
                  <a:solidFill>
                    <a:schemeClr val="tx1"/>
                  </a:solidFill>
                </a:rPr>
                <a:t>발열등</a:t>
              </a:r>
              <a:endParaRPr lang="ko-KR" altLang="en-US" sz="312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98D64691-1F1B-40F4-80D5-781755E0EB6E}"/>
                </a:ext>
              </a:extLst>
            </p:cNvPr>
            <p:cNvSpPr/>
            <p:nvPr/>
          </p:nvSpPr>
          <p:spPr>
            <a:xfrm>
              <a:off x="4142467" y="21251323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</a:rPr>
                <a:t>급수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47BB66C1-8024-4A36-9FA4-BB0C8080A481}"/>
                </a:ext>
              </a:extLst>
            </p:cNvPr>
            <p:cNvSpPr/>
            <p:nvPr/>
          </p:nvSpPr>
          <p:spPr>
            <a:xfrm>
              <a:off x="4142467" y="19718757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</a:rPr>
                <a:t>창문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6ED19219-9013-47DB-ABD2-8CC4CFC3B0D3}"/>
                </a:ext>
              </a:extLst>
            </p:cNvPr>
            <p:cNvSpPr/>
            <p:nvPr/>
          </p:nvSpPr>
          <p:spPr>
            <a:xfrm>
              <a:off x="5664802" y="19718496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 err="1">
                  <a:solidFill>
                    <a:schemeClr val="tx1"/>
                  </a:solidFill>
                </a:rPr>
                <a:t>환기팬</a:t>
              </a:r>
              <a:endParaRPr lang="en-US" altLang="ko-KR" sz="312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08FA270A-4C75-40B0-879E-63D83B5FF97B}"/>
                </a:ext>
              </a:extLst>
            </p:cNvPr>
            <p:cNvSpPr/>
            <p:nvPr/>
          </p:nvSpPr>
          <p:spPr>
            <a:xfrm>
              <a:off x="5664802" y="20480377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 err="1">
                  <a:solidFill>
                    <a:schemeClr val="tx1"/>
                  </a:solidFill>
                </a:rPr>
                <a:t>안개분무</a:t>
              </a:r>
              <a:endParaRPr lang="en-US" altLang="ko-KR" sz="312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553DEF9-F10F-4F04-A3EC-CB9241A86593}"/>
                </a:ext>
              </a:extLst>
            </p:cNvPr>
            <p:cNvSpPr/>
            <p:nvPr/>
          </p:nvSpPr>
          <p:spPr>
            <a:xfrm>
              <a:off x="4142467" y="20485040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</a:rPr>
                <a:t>LED</a:t>
              </a:r>
              <a:r>
                <a:rPr lang="ko-KR" altLang="en-US" sz="312" b="1" dirty="0">
                  <a:solidFill>
                    <a:schemeClr val="tx1"/>
                  </a:solidFill>
                </a:rPr>
                <a:t>조명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AF741D0-8D81-4074-9641-D9179EB3DD4A}"/>
                </a:ext>
              </a:extLst>
            </p:cNvPr>
            <p:cNvSpPr/>
            <p:nvPr/>
          </p:nvSpPr>
          <p:spPr>
            <a:xfrm>
              <a:off x="3853409" y="19469477"/>
              <a:ext cx="3463435" cy="25627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12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3B5B6A9-B0DF-4616-A182-9524C4521B3A}"/>
                </a:ext>
              </a:extLst>
            </p:cNvPr>
            <p:cNvSpPr/>
            <p:nvPr/>
          </p:nvSpPr>
          <p:spPr>
            <a:xfrm>
              <a:off x="4650859" y="19073324"/>
              <a:ext cx="1867299" cy="562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</a:rPr>
                <a:t>환경 제어 장치</a:t>
              </a: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BA994DE-38DF-464C-8071-578E9EAEBBB3}"/>
              </a:ext>
            </a:extLst>
          </p:cNvPr>
          <p:cNvGrpSpPr/>
          <p:nvPr/>
        </p:nvGrpSpPr>
        <p:grpSpPr>
          <a:xfrm>
            <a:off x="7129541" y="3372063"/>
            <a:ext cx="573587" cy="346518"/>
            <a:chOff x="6446495" y="13057222"/>
            <a:chExt cx="3464670" cy="2263581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EF883F9F-DAAC-4879-A0A9-02D3ADD1EC41}"/>
                </a:ext>
              </a:extLst>
            </p:cNvPr>
            <p:cNvGrpSpPr/>
            <p:nvPr/>
          </p:nvGrpSpPr>
          <p:grpSpPr>
            <a:xfrm>
              <a:off x="6446495" y="13451606"/>
              <a:ext cx="3464670" cy="1869197"/>
              <a:chOff x="4090147" y="14837829"/>
              <a:chExt cx="3464670" cy="1869197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81F19988-5DC6-4538-AA95-8CA309593544}"/>
                  </a:ext>
                </a:extLst>
              </p:cNvPr>
              <p:cNvSpPr/>
              <p:nvPr/>
            </p:nvSpPr>
            <p:spPr>
              <a:xfrm>
                <a:off x="4317729" y="1508710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온도센서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C923D0B0-4872-4885-B686-D0CBDA48BC68}"/>
                  </a:ext>
                </a:extLst>
              </p:cNvPr>
              <p:cNvSpPr/>
              <p:nvPr/>
            </p:nvSpPr>
            <p:spPr>
              <a:xfrm>
                <a:off x="5865653" y="1508710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습도센서</a:t>
                </a:r>
                <a:endParaRPr lang="en-US" altLang="ko-KR" sz="312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3979F3EA-3A00-4047-B4CD-8CF0C05E8CF7}"/>
                  </a:ext>
                </a:extLst>
              </p:cNvPr>
              <p:cNvSpPr/>
              <p:nvPr/>
            </p:nvSpPr>
            <p:spPr>
              <a:xfrm>
                <a:off x="5851029" y="1585339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이산화탄소</a:t>
                </a:r>
                <a:endParaRPr lang="en-US" altLang="ko-KR" sz="312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센서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844A13BF-14A1-4E98-BF8F-D07580700D94}"/>
                  </a:ext>
                </a:extLst>
              </p:cNvPr>
              <p:cNvSpPr/>
              <p:nvPr/>
            </p:nvSpPr>
            <p:spPr>
              <a:xfrm>
                <a:off x="4317729" y="1585339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조도센서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4982B7F3-2131-4D05-B166-03FD906F37A2}"/>
                  </a:ext>
                </a:extLst>
              </p:cNvPr>
              <p:cNvSpPr/>
              <p:nvPr/>
            </p:nvSpPr>
            <p:spPr>
              <a:xfrm>
                <a:off x="4090147" y="14837829"/>
                <a:ext cx="3464670" cy="18691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12"/>
              </a:p>
            </p:txBody>
          </p:sp>
        </p:grp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4D18C8B-CE7A-436E-9861-705C724BEEE9}"/>
                </a:ext>
              </a:extLst>
            </p:cNvPr>
            <p:cNvSpPr/>
            <p:nvPr/>
          </p:nvSpPr>
          <p:spPr>
            <a:xfrm>
              <a:off x="7474582" y="13057222"/>
              <a:ext cx="1408496" cy="562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>
                  <a:solidFill>
                    <a:schemeClr val="tx1"/>
                  </a:solidFill>
                </a:rPr>
                <a:t>센서</a:t>
              </a:r>
              <a:endParaRPr lang="ko-KR" altLang="en-US" sz="312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1E67F6C-F794-4C37-8A06-E938FD9FA8DA}"/>
              </a:ext>
            </a:extLst>
          </p:cNvPr>
          <p:cNvSpPr/>
          <p:nvPr/>
        </p:nvSpPr>
        <p:spPr>
          <a:xfrm>
            <a:off x="8586801" y="3744139"/>
            <a:ext cx="233181" cy="86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2" b="1" dirty="0">
                <a:solidFill>
                  <a:schemeClr val="tx1"/>
                </a:solidFill>
              </a:rPr>
              <a:t>Web</a:t>
            </a:r>
            <a:endParaRPr lang="ko-KR" altLang="en-US" sz="312" b="1" dirty="0">
              <a:solidFill>
                <a:schemeClr val="tx1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775BFEC-5F65-4A26-8BEC-8557A317EAFD}"/>
              </a:ext>
            </a:extLst>
          </p:cNvPr>
          <p:cNvSpPr txBox="1"/>
          <p:nvPr/>
        </p:nvSpPr>
        <p:spPr>
          <a:xfrm>
            <a:off x="12324614" y="2671266"/>
            <a:ext cx="2417802" cy="86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98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52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E6285E2-866A-4223-9832-2033673DABC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0" y="5311092"/>
            <a:ext cx="2618378" cy="1271743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68AE4983-4458-4B0C-8F78-46B25C3569F1}"/>
              </a:ext>
            </a:extLst>
          </p:cNvPr>
          <p:cNvSpPr txBox="1"/>
          <p:nvPr/>
        </p:nvSpPr>
        <p:spPr>
          <a:xfrm>
            <a:off x="3428641" y="6540187"/>
            <a:ext cx="863139" cy="17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Fig7. 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대시보드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96A9010-4077-4F48-886C-233B69DFBE43}"/>
              </a:ext>
            </a:extLst>
          </p:cNvPr>
          <p:cNvSpPr txBox="1"/>
          <p:nvPr/>
        </p:nvSpPr>
        <p:spPr>
          <a:xfrm>
            <a:off x="6578962" y="3229679"/>
            <a:ext cx="863139" cy="17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Fig1.  </a:t>
            </a:r>
            <a:r>
              <a:rPr lang="ko-KR" altLang="en-US" sz="485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 설계도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D3B7051-8AD6-420C-8E65-81E75FBAEE4E}"/>
              </a:ext>
            </a:extLst>
          </p:cNvPr>
          <p:cNvSpPr txBox="1"/>
          <p:nvPr/>
        </p:nvSpPr>
        <p:spPr>
          <a:xfrm>
            <a:off x="8000060" y="3244716"/>
            <a:ext cx="863139" cy="17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Fig2.  </a:t>
            </a:r>
            <a:r>
              <a:rPr lang="ko-KR" altLang="en-US" sz="485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375737A-9EDB-4E6F-A721-8217F4AC3DC2}"/>
              </a:ext>
            </a:extLst>
          </p:cNvPr>
          <p:cNvSpPr txBox="1"/>
          <p:nvPr/>
        </p:nvSpPr>
        <p:spPr>
          <a:xfrm>
            <a:off x="6272692" y="4151643"/>
            <a:ext cx="863139" cy="26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Fig3.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이용된 센서 및 장치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795BAB-9636-460D-AC54-5BF811E9E097}"/>
              </a:ext>
            </a:extLst>
          </p:cNvPr>
          <p:cNvSpPr txBox="1"/>
          <p:nvPr/>
        </p:nvSpPr>
        <p:spPr>
          <a:xfrm>
            <a:off x="7573301" y="4178537"/>
            <a:ext cx="863139" cy="175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Fig4.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프로그램 설계도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1068F65-4421-4F82-8496-C9F50DC1EB4F}"/>
              </a:ext>
            </a:extLst>
          </p:cNvPr>
          <p:cNvSpPr txBox="1"/>
          <p:nvPr/>
        </p:nvSpPr>
        <p:spPr>
          <a:xfrm>
            <a:off x="8023840" y="5623264"/>
            <a:ext cx="863139" cy="26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Fig5. 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이미지 분석 설계도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65166B5-27F1-4FF9-A9D9-C70C1703E796}"/>
              </a:ext>
            </a:extLst>
          </p:cNvPr>
          <p:cNvSpPr txBox="1"/>
          <p:nvPr/>
        </p:nvSpPr>
        <p:spPr>
          <a:xfrm>
            <a:off x="3419297" y="4612512"/>
            <a:ext cx="863139" cy="26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Fig6.  </a:t>
            </a:r>
            <a:r>
              <a:rPr lang="ko-KR" altLang="en-US" sz="485" b="1" dirty="0">
                <a:ea typeface="한컴산뜻돋움" panose="02000000000000000000" pitchFamily="2" charset="-127"/>
                <a:cs typeface="Arial Unicode MS" panose="020B0600000101010101" charset="-127"/>
              </a:rPr>
              <a:t>생육단계별 생육단계 </a:t>
            </a:r>
            <a:endParaRPr lang="en-US" altLang="ko-KR" sz="485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AB75A2C-6DE6-46B9-9EDD-33301092C613}"/>
              </a:ext>
            </a:extLst>
          </p:cNvPr>
          <p:cNvSpPr txBox="1"/>
          <p:nvPr/>
        </p:nvSpPr>
        <p:spPr>
          <a:xfrm>
            <a:off x="8662198" y="-6902"/>
            <a:ext cx="224781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762" b="1" dirty="0">
                <a:solidFill>
                  <a:schemeClr val="bg1"/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P-33</a:t>
            </a:r>
            <a:r>
              <a:rPr lang="ko-KR" altLang="en-US" sz="485" b="1" dirty="0">
                <a:solidFill>
                  <a:schemeClr val="bg1"/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  <a:endParaRPr lang="en-US" altLang="ko-KR" sz="485" b="1" dirty="0">
              <a:solidFill>
                <a:schemeClr val="bg1"/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8D65822-927D-41EE-A1BA-CA6361286A2C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10616" r="6304" b="13984"/>
          <a:stretch/>
        </p:blipFill>
        <p:spPr>
          <a:xfrm>
            <a:off x="6236766" y="2386489"/>
            <a:ext cx="1501927" cy="846783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6764B0A-AC64-4729-8A23-894C6A2269A4}"/>
              </a:ext>
            </a:extLst>
          </p:cNvPr>
          <p:cNvSpPr/>
          <p:nvPr/>
        </p:nvSpPr>
        <p:spPr>
          <a:xfrm>
            <a:off x="45227292" y="23838751"/>
            <a:ext cx="137044" cy="1272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F0F31783-081C-4A92-A24C-D72C1B476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9587" y="21752254"/>
            <a:ext cx="887705" cy="3322166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4409318-FDCB-4F4D-A697-2B5248EE3CE9}"/>
              </a:ext>
            </a:extLst>
          </p:cNvPr>
          <p:cNvSpPr txBox="1"/>
          <p:nvPr/>
        </p:nvSpPr>
        <p:spPr>
          <a:xfrm flipH="1">
            <a:off x="44152163" y="21398357"/>
            <a:ext cx="1799443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Wi-Fi(2.4Ghz)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9E978DA-5BB1-452A-887A-78F69C2E054C}"/>
              </a:ext>
            </a:extLst>
          </p:cNvPr>
          <p:cNvSpPr txBox="1"/>
          <p:nvPr/>
        </p:nvSpPr>
        <p:spPr>
          <a:xfrm flipH="1">
            <a:off x="44224263" y="25116523"/>
            <a:ext cx="1459038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ESP32-CAM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200M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한컴산뜻돋움" panose="02000000000000000000" pitchFamily="2" charset="-127"/>
                <a:cs typeface="Arial Unicode MS" panose="020B0600000101010101" charset="-127"/>
              </a:rPr>
              <a:t>화소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28950112-AAE8-4857-BF2F-8910182A05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81" t="9054" r="1259" b="11301"/>
          <a:stretch/>
        </p:blipFill>
        <p:spPr>
          <a:xfrm>
            <a:off x="35577479" y="10572970"/>
            <a:ext cx="9376303" cy="556248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0A10C33-433C-42FB-9DD8-1F8251CE207A}"/>
              </a:ext>
            </a:extLst>
          </p:cNvPr>
          <p:cNvSpPr txBox="1"/>
          <p:nvPr/>
        </p:nvSpPr>
        <p:spPr>
          <a:xfrm>
            <a:off x="38123748" y="23606824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Fig1.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이용된 센서 및 장치</a:t>
            </a: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C8007E-D358-4415-8348-63A311634255}"/>
              </a:ext>
            </a:extLst>
          </p:cNvPr>
          <p:cNvSpPr txBox="1"/>
          <p:nvPr/>
        </p:nvSpPr>
        <p:spPr>
          <a:xfrm>
            <a:off x="32706187" y="27433631"/>
            <a:ext cx="1183273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분류 모델 만들어서 카메라로 식물을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보여줬을때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생육 단계별로 환경 조절 장치들이 변환될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언제든지 새로운 환경조절 장치를 추가할 수 있고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몇가지 코드를 추가해 넣으면 쉽게 제어 가능하다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실시간으로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환경값이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불러와진다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  <a:p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본 연구는 원거리에서도 웹을 통하여 챔버에 있는 여러 장치들을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제어하는데에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의의가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이를 통해 사람의 중간 개입 없이 한 작기를 마무리 할 수 있도록 환경 제어 알고리즘을 개발하고자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  <a:p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토마토를 예로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이용했지맨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~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다른 작물로도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해봐야할것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같다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~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요늒힘</a:t>
            </a:r>
            <a:endParaRPr lang="en-US" altLang="ko-KR" sz="3000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  <a:p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한계점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: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실제로 환경 제어 장치를 시나리오대로 </a:t>
            </a:r>
            <a:r>
              <a:rPr lang="ko-KR" altLang="en-US" sz="3000" b="1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실행시켰을때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설정한 환경 수치로 챔버 내 환경이 구현이 되는지를 시뮬레이션을 통해 확인해 볼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F896E73-4ABB-439C-8D80-B0111DE43A6F}"/>
              </a:ext>
            </a:extLst>
          </p:cNvPr>
          <p:cNvSpPr txBox="1"/>
          <p:nvPr/>
        </p:nvSpPr>
        <p:spPr>
          <a:xfrm>
            <a:off x="37185234" y="13319805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Fig2.  </a:t>
            </a:r>
            <a:r>
              <a:rPr lang="ko-KR" altLang="en-US" sz="2800" b="1" dirty="0" err="1">
                <a:ea typeface="한컴산뜻돋움" panose="02000000000000000000" pitchFamily="2" charset="-127"/>
                <a:cs typeface="Arial Unicode MS" panose="020B0600000101010101" charset="-127"/>
              </a:rPr>
              <a:t>미니챔버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55874EF-C505-47E4-B268-9DB9D80F47D2}"/>
              </a:ext>
            </a:extLst>
          </p:cNvPr>
          <p:cNvSpPr txBox="1"/>
          <p:nvPr/>
        </p:nvSpPr>
        <p:spPr>
          <a:xfrm>
            <a:off x="36454408" y="12156242"/>
            <a:ext cx="4984626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Fig3. </a:t>
            </a:r>
            <a:r>
              <a:rPr lang="ko-KR" altLang="en-US" sz="2800" b="1" dirty="0">
                <a:ea typeface="한컴산뜻돋움" panose="02000000000000000000" pitchFamily="2" charset="-127"/>
                <a:cs typeface="Arial Unicode MS" panose="020B0600000101010101" charset="-127"/>
              </a:rPr>
              <a:t>임시 환경 제어 장치</a:t>
            </a:r>
            <a:endParaRPr lang="en-US" altLang="ko-KR" sz="2800" b="1" dirty="0"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0FC3C85-A60E-45CB-B93E-E58CEB1631D7}"/>
              </a:ext>
            </a:extLst>
          </p:cNvPr>
          <p:cNvSpPr txBox="1"/>
          <p:nvPr/>
        </p:nvSpPr>
        <p:spPr>
          <a:xfrm>
            <a:off x="33725476" y="36046618"/>
            <a:ext cx="6890585" cy="206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b="1" dirty="0">
                <a:ea typeface="한컴산뜻돋움" panose="02000000000000000000" pitchFamily="2" charset="-127"/>
              </a:rPr>
              <a:t>미니 챔버는 아크릴로 </a:t>
            </a:r>
            <a:r>
              <a:rPr lang="ko-KR" altLang="en-US" sz="1600" b="1" dirty="0">
                <a:ea typeface="한컴산뜻돋움" panose="02000000000000000000" pitchFamily="2" charset="-127"/>
              </a:rPr>
              <a:t>제작했고 </a:t>
            </a:r>
            <a:r>
              <a:rPr lang="ko-KR" altLang="en-US" sz="1600" b="1" dirty="0" err="1">
                <a:ea typeface="한컴산뜻돋움" panose="02000000000000000000" pitchFamily="2" charset="-127"/>
              </a:rPr>
              <a:t>온습도</a:t>
            </a:r>
            <a:r>
              <a:rPr lang="ko-KR" altLang="en-US" sz="1600" b="1" dirty="0">
                <a:ea typeface="한컴산뜻돋움" panose="02000000000000000000" pitchFamily="2" charset="-127"/>
              </a:rPr>
              <a:t> </a:t>
            </a:r>
            <a:r>
              <a:rPr lang="ko-KR" altLang="en-US" b="1" dirty="0">
                <a:ea typeface="한컴산뜻돋움" panose="02000000000000000000" pitchFamily="2" charset="-127"/>
              </a:rPr>
              <a:t>센서</a:t>
            </a:r>
            <a:r>
              <a:rPr lang="en-US" altLang="ko-KR" b="1" dirty="0">
                <a:ea typeface="한컴산뜻돋움" panose="02000000000000000000" pitchFamily="2" charset="-127"/>
              </a:rPr>
              <a:t>, </a:t>
            </a:r>
            <a:r>
              <a:rPr lang="ko-KR" altLang="en-US" b="1" dirty="0">
                <a:ea typeface="한컴산뜻돋움" panose="02000000000000000000" pitchFamily="2" charset="-127"/>
              </a:rPr>
              <a:t>조도 센서</a:t>
            </a:r>
            <a:r>
              <a:rPr lang="en-US" altLang="ko-KR" b="1" dirty="0">
                <a:ea typeface="한컴산뜻돋움" panose="02000000000000000000" pitchFamily="2" charset="-127"/>
              </a:rPr>
              <a:t>(</a:t>
            </a:r>
            <a:r>
              <a:rPr lang="en-US" altLang="ko-KR" b="1" dirty="0" err="1">
                <a:ea typeface="한컴산뜻돋움" panose="02000000000000000000" pitchFamily="2" charset="-127"/>
              </a:rPr>
              <a:t>CdS</a:t>
            </a:r>
            <a:r>
              <a:rPr lang="en-US" altLang="ko-KR" b="1" dirty="0">
                <a:ea typeface="한컴산뜻돋움" panose="02000000000000000000" pitchFamily="2" charset="-127"/>
              </a:rPr>
              <a:t>), </a:t>
            </a:r>
            <a:r>
              <a:rPr lang="ko-KR" altLang="en-US" b="1" dirty="0">
                <a:ea typeface="한컴산뜻돋움" panose="02000000000000000000" pitchFamily="2" charset="-127"/>
              </a:rPr>
              <a:t>토양 </a:t>
            </a:r>
            <a:r>
              <a:rPr lang="ko-KR" altLang="en-US" b="1" dirty="0" err="1">
                <a:ea typeface="한컴산뜻돋움" panose="02000000000000000000" pitchFamily="2" charset="-127"/>
              </a:rPr>
              <a:t>유수분</a:t>
            </a:r>
            <a:r>
              <a:rPr lang="ko-KR" altLang="en-US" b="1" dirty="0">
                <a:ea typeface="한컴산뜻돋움" panose="02000000000000000000" pitchFamily="2" charset="-127"/>
              </a:rPr>
              <a:t> 센서</a:t>
            </a:r>
            <a:r>
              <a:rPr lang="en-US" altLang="ko-KR" b="1" dirty="0">
                <a:ea typeface="한컴산뜻돋움" panose="02000000000000000000" pitchFamily="2" charset="-127"/>
              </a:rPr>
              <a:t>, CO2 </a:t>
            </a:r>
            <a:r>
              <a:rPr lang="ko-KR" altLang="en-US" b="1" dirty="0">
                <a:ea typeface="한컴산뜻돋움" panose="02000000000000000000" pitchFamily="2" charset="-127"/>
              </a:rPr>
              <a:t>센서 등 스마트 온실 운영에 필요한 구성센서들을 설치하고</a:t>
            </a:r>
            <a:r>
              <a:rPr lang="en-US" altLang="ko-KR" b="1" dirty="0">
                <a:ea typeface="한컴산뜻돋움" panose="02000000000000000000" pitchFamily="2" charset="-127"/>
              </a:rPr>
              <a:t>, </a:t>
            </a:r>
            <a:r>
              <a:rPr lang="ko-KR" altLang="en-US" b="1" dirty="0">
                <a:ea typeface="한컴산뜻돋움" panose="02000000000000000000" pitchFamily="2" charset="-127"/>
              </a:rPr>
              <a:t>챔버 외부에 부착한 마이크로 컨트롤러</a:t>
            </a:r>
            <a:r>
              <a:rPr lang="en-US" altLang="ko-KR" b="1" dirty="0">
                <a:ea typeface="한컴산뜻돋움" panose="02000000000000000000" pitchFamily="2" charset="-127"/>
              </a:rPr>
              <a:t>(Arduino Mega)</a:t>
            </a:r>
            <a:r>
              <a:rPr lang="ko-KR" altLang="en-US" b="1" dirty="0">
                <a:ea typeface="한컴산뜻돋움" panose="02000000000000000000" pitchFamily="2" charset="-127"/>
              </a:rPr>
              <a:t>에 연결해 챔버 센서 측정 및 제어 장비를 운용할 수 있도록 하였다</a:t>
            </a:r>
            <a:r>
              <a:rPr lang="en-US" altLang="ko-KR" b="1" dirty="0">
                <a:ea typeface="한컴산뜻돋움" panose="02000000000000000000" pitchFamily="2" charset="-127"/>
              </a:rPr>
              <a:t>. </a:t>
            </a:r>
            <a:r>
              <a:rPr lang="ko-KR" altLang="en-US" b="1" dirty="0">
                <a:ea typeface="한컴산뜻돋움" panose="02000000000000000000" pitchFamily="2" charset="-127"/>
              </a:rPr>
              <a:t>센서에서 측정된 데이터는 </a:t>
            </a:r>
            <a:r>
              <a:rPr lang="ko-KR" altLang="en-US" b="1" dirty="0" err="1">
                <a:ea typeface="한컴산뜻돋움" panose="02000000000000000000" pitchFamily="2" charset="-127"/>
              </a:rPr>
              <a:t>아두이노에</a:t>
            </a:r>
            <a:r>
              <a:rPr lang="ko-KR" altLang="en-US" b="1" dirty="0">
                <a:ea typeface="한컴산뜻돋움" panose="02000000000000000000" pitchFamily="2" charset="-127"/>
              </a:rPr>
              <a:t> 기록되고</a:t>
            </a:r>
            <a:r>
              <a:rPr lang="en-US" altLang="ko-KR" b="1" dirty="0">
                <a:ea typeface="한컴산뜻돋움" panose="02000000000000000000" pitchFamily="2" charset="-127"/>
              </a:rPr>
              <a:t>, </a:t>
            </a:r>
            <a:r>
              <a:rPr lang="ko-KR" altLang="en-US" b="1" dirty="0">
                <a:ea typeface="한컴산뜻돋움" panose="02000000000000000000" pitchFamily="2" charset="-127"/>
              </a:rPr>
              <a:t>이 정보는 </a:t>
            </a:r>
            <a:r>
              <a:rPr lang="ko-KR" altLang="en-US" b="1" dirty="0" err="1">
                <a:ea typeface="한컴산뜻돋움" panose="02000000000000000000" pitchFamily="2" charset="-127"/>
              </a:rPr>
              <a:t>라즈베리파이에</a:t>
            </a:r>
            <a:r>
              <a:rPr lang="ko-KR" altLang="en-US" b="1" dirty="0">
                <a:ea typeface="한컴산뜻돋움" panose="02000000000000000000" pitchFamily="2" charset="-127"/>
              </a:rPr>
              <a:t> 설치한 </a:t>
            </a:r>
            <a:r>
              <a:rPr lang="ko-KR" altLang="en-US" b="1" dirty="0" err="1">
                <a:ea typeface="한컴산뜻돋움" panose="02000000000000000000" pitchFamily="2" charset="-127"/>
              </a:rPr>
              <a:t>파이썬</a:t>
            </a:r>
            <a:r>
              <a:rPr lang="ko-KR" altLang="en-US" b="1" dirty="0">
                <a:ea typeface="한컴산뜻돋움" panose="02000000000000000000" pitchFamily="2" charset="-127"/>
              </a:rPr>
              <a:t> 프로그램을 이용하여 데이터베이스화를 하였다</a:t>
            </a:r>
            <a:r>
              <a:rPr lang="en-US" altLang="ko-KR" b="1" dirty="0">
                <a:ea typeface="한컴산뜻돋움" panose="02000000000000000000" pitchFamily="2" charset="-127"/>
              </a:rPr>
              <a:t>. </a:t>
            </a:r>
            <a:endParaRPr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  <a:cs typeface="Arial Unicode MS" panose="020B0600000101010101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5E2B1CA-8106-4E7D-9F6C-139D1B7B47DC}"/>
              </a:ext>
            </a:extLst>
          </p:cNvPr>
          <p:cNvSpPr txBox="1"/>
          <p:nvPr/>
        </p:nvSpPr>
        <p:spPr>
          <a:xfrm>
            <a:off x="33169897" y="15426560"/>
            <a:ext cx="13962807" cy="457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450" b="1" dirty="0">
                <a:solidFill>
                  <a:srgbClr val="56296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AI Model for Image Analysis by Plant Growth Stage</a:t>
            </a:r>
          </a:p>
          <a:p>
            <a:pPr algn="just">
              <a:lnSpc>
                <a:spcPct val="120000"/>
              </a:lnSpc>
              <a:defRPr/>
            </a:pP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티쳐블 머신을 이용하여 토마토의 생육단계별 이미지를 학습시키고 학습시킨 모델을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 형태로 추출했다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토마토의 생육단계는 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5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개로 발아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육묘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생육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개화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열매 단계로 구분하였다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모델을 아두이노의 카메라 모듈과 연결시켜 챔버에 부착된 카메라 모둘에서 찍은 영상을 토대로 생육단계를 구분 할 수 있도록 하였다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학습된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Keras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 모델의 구분된 단계 값은 파이썬으로 읽어서 각 생육 단계마다 알맞은 환경 값을 맞출 수 있도록 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fan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의 작동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광량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창문의 개폐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, </a:t>
            </a:r>
            <a:r>
              <a: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발열등 및 안개분무기의 작동을 자동화 시킬 수 있다</a:t>
            </a:r>
            <a:r>
              <a:rPr lang="en-US" altLang="ko-KR" sz="3000" b="1" dirty="0">
                <a:latin typeface="한컴산뜻돋움" panose="02000000000000000000" pitchFamily="2" charset="-127"/>
                <a:ea typeface="한컴산뜻돋움" panose="02000000000000000000" pitchFamily="2" charset="-127"/>
                <a:cs typeface="Arial Unicode MS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60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0022F0F-057F-44F1-BB66-B3FF9B362498}"/>
              </a:ext>
            </a:extLst>
          </p:cNvPr>
          <p:cNvSpPr/>
          <p:nvPr/>
        </p:nvSpPr>
        <p:spPr>
          <a:xfrm>
            <a:off x="3563334" y="805164"/>
            <a:ext cx="4571579" cy="3230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12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DE7C78B-A32A-49E2-BC2E-93985215AC90}"/>
              </a:ext>
            </a:extLst>
          </p:cNvPr>
          <p:cNvCxnSpPr>
            <a:cxnSpLocks/>
          </p:cNvCxnSpPr>
          <p:nvPr/>
        </p:nvCxnSpPr>
        <p:spPr>
          <a:xfrm>
            <a:off x="7307802" y="1547530"/>
            <a:ext cx="130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127EC3F-3B4A-4947-B3F0-45BCAAE4C61C}"/>
              </a:ext>
            </a:extLst>
          </p:cNvPr>
          <p:cNvCxnSpPr>
            <a:cxnSpLocks/>
          </p:cNvCxnSpPr>
          <p:nvPr/>
        </p:nvCxnSpPr>
        <p:spPr>
          <a:xfrm>
            <a:off x="7334192" y="1573920"/>
            <a:ext cx="130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C90FEF-2763-455F-BADB-61F31CB9A25C}"/>
              </a:ext>
            </a:extLst>
          </p:cNvPr>
          <p:cNvCxnSpPr>
            <a:cxnSpLocks/>
          </p:cNvCxnSpPr>
          <p:nvPr/>
        </p:nvCxnSpPr>
        <p:spPr>
          <a:xfrm>
            <a:off x="7360581" y="1600310"/>
            <a:ext cx="130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0937FF-C1A1-4089-BC9C-CD77BDFA86CF}"/>
              </a:ext>
            </a:extLst>
          </p:cNvPr>
          <p:cNvCxnSpPr>
            <a:cxnSpLocks/>
          </p:cNvCxnSpPr>
          <p:nvPr/>
        </p:nvCxnSpPr>
        <p:spPr>
          <a:xfrm>
            <a:off x="7386971" y="1626699"/>
            <a:ext cx="130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EE760B-BA28-4F31-B874-0CECC120DBA4}"/>
              </a:ext>
            </a:extLst>
          </p:cNvPr>
          <p:cNvCxnSpPr>
            <a:cxnSpLocks/>
          </p:cNvCxnSpPr>
          <p:nvPr/>
        </p:nvCxnSpPr>
        <p:spPr>
          <a:xfrm>
            <a:off x="7413361" y="1653089"/>
            <a:ext cx="130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18A9467-6971-4C67-BC85-795B217C2815}"/>
              </a:ext>
            </a:extLst>
          </p:cNvPr>
          <p:cNvCxnSpPr>
            <a:cxnSpLocks/>
          </p:cNvCxnSpPr>
          <p:nvPr/>
        </p:nvCxnSpPr>
        <p:spPr>
          <a:xfrm>
            <a:off x="7439750" y="1679478"/>
            <a:ext cx="130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9968EA6-9179-4FB0-9B7F-DF05A9A1D8E5}"/>
              </a:ext>
            </a:extLst>
          </p:cNvPr>
          <p:cNvGrpSpPr/>
          <p:nvPr/>
        </p:nvGrpSpPr>
        <p:grpSpPr>
          <a:xfrm>
            <a:off x="4071261" y="1156160"/>
            <a:ext cx="1087618" cy="580143"/>
            <a:chOff x="3600843" y="7095520"/>
            <a:chExt cx="6280995" cy="33503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2DBD48-10BD-4BC4-93DD-95B4376C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8533" y="7095520"/>
              <a:ext cx="887705" cy="3322166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AD70AA1-066D-4BBA-BEBC-FA870ADD6143}"/>
                </a:ext>
              </a:extLst>
            </p:cNvPr>
            <p:cNvCxnSpPr>
              <a:cxnSpLocks/>
            </p:cNvCxnSpPr>
            <p:nvPr/>
          </p:nvCxnSpPr>
          <p:spPr>
            <a:xfrm>
              <a:off x="5515276" y="7535821"/>
              <a:ext cx="7507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F1076A-DC75-47DD-B75B-424D91BA5D2C}"/>
                </a:ext>
              </a:extLst>
            </p:cNvPr>
            <p:cNvSpPr/>
            <p:nvPr/>
          </p:nvSpPr>
          <p:spPr>
            <a:xfrm>
              <a:off x="3600843" y="7123132"/>
              <a:ext cx="1786867" cy="8494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</a:rPr>
                <a:t>작물 생육 상태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2E70920-FAC9-45D5-AE1A-B1EF266AE494}"/>
                </a:ext>
              </a:extLst>
            </p:cNvPr>
            <p:cNvCxnSpPr>
              <a:cxnSpLocks/>
            </p:cNvCxnSpPr>
            <p:nvPr/>
          </p:nvCxnSpPr>
          <p:spPr>
            <a:xfrm>
              <a:off x="7387293" y="7482319"/>
              <a:ext cx="7507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054861B-E005-460F-A8BB-57DC6CF9C0B9}"/>
                </a:ext>
              </a:extLst>
            </p:cNvPr>
            <p:cNvCxnSpPr>
              <a:cxnSpLocks/>
            </p:cNvCxnSpPr>
            <p:nvPr/>
          </p:nvCxnSpPr>
          <p:spPr>
            <a:xfrm>
              <a:off x="9069484" y="7940882"/>
              <a:ext cx="0" cy="531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62AD99A-E882-45A7-8882-93F5918BE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905" y="9242234"/>
              <a:ext cx="5831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8BC79D1-84AC-4111-9003-B4F84918E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1529" y="8243945"/>
              <a:ext cx="684518" cy="4565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3E87B5C-A242-4892-A8C7-EC8632E87034}"/>
                </a:ext>
              </a:extLst>
            </p:cNvPr>
            <p:cNvCxnSpPr>
              <a:cxnSpLocks/>
            </p:cNvCxnSpPr>
            <p:nvPr/>
          </p:nvCxnSpPr>
          <p:spPr>
            <a:xfrm>
              <a:off x="4565294" y="9404704"/>
              <a:ext cx="0" cy="3680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B8D162-2D22-4EBD-B63B-AFD31B940A83}"/>
                </a:ext>
              </a:extLst>
            </p:cNvPr>
            <p:cNvSpPr/>
            <p:nvPr/>
          </p:nvSpPr>
          <p:spPr>
            <a:xfrm>
              <a:off x="8257130" y="7095520"/>
              <a:ext cx="1624708" cy="773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</a:rPr>
                <a:t>Teachable</a:t>
              </a:r>
            </a:p>
            <a:p>
              <a:pPr algn="ctr"/>
              <a:r>
                <a:rPr lang="en-US" altLang="ko-KR" sz="312" b="1" dirty="0">
                  <a:solidFill>
                    <a:schemeClr val="tx1"/>
                  </a:solidFill>
                </a:rPr>
                <a:t>Machine</a:t>
              </a:r>
            </a:p>
          </p:txBody>
        </p:sp>
        <p:sp>
          <p:nvSpPr>
            <p:cNvPr id="3" name="원통형 2">
              <a:extLst>
                <a:ext uri="{FF2B5EF4-FFF2-40B4-BE49-F238E27FC236}">
                  <a16:creationId xmlns:a16="http://schemas.microsoft.com/office/drawing/2014/main" id="{32A9332D-4027-4449-AA3E-1B916B7D7CDC}"/>
                </a:ext>
              </a:extLst>
            </p:cNvPr>
            <p:cNvSpPr/>
            <p:nvPr/>
          </p:nvSpPr>
          <p:spPr>
            <a:xfrm>
              <a:off x="8371653" y="8659055"/>
              <a:ext cx="1395661" cy="1166358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 err="1">
                  <a:solidFill>
                    <a:schemeClr val="tx1"/>
                  </a:solidFill>
                </a:rPr>
                <a:t>Keras</a:t>
              </a:r>
              <a:endParaRPr lang="en-US" altLang="ko-KR" sz="312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312" b="1" dirty="0">
                  <a:solidFill>
                    <a:schemeClr val="tx1"/>
                  </a:solidFill>
                </a:rPr>
                <a:t>Model</a:t>
              </a:r>
              <a:endParaRPr lang="ko-KR" altLang="en-US" sz="312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4E9469B-E9AA-4265-B1C0-C6CD7E8E5465}"/>
                </a:ext>
              </a:extLst>
            </p:cNvPr>
            <p:cNvSpPr/>
            <p:nvPr/>
          </p:nvSpPr>
          <p:spPr>
            <a:xfrm>
              <a:off x="3631609" y="8472226"/>
              <a:ext cx="1816032" cy="7700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12" b="1" dirty="0">
                  <a:solidFill>
                    <a:schemeClr val="tx1"/>
                  </a:solidFill>
                </a:rPr>
                <a:t>작물 생육 상태</a:t>
              </a:r>
              <a:endParaRPr lang="en-US" altLang="ko-KR" sz="312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312" b="1" dirty="0">
                  <a:solidFill>
                    <a:schemeClr val="tx1"/>
                  </a:solidFill>
                </a:rPr>
                <a:t>판단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4389980-5FD2-4E52-99A6-323C65A8D9C2}"/>
                </a:ext>
              </a:extLst>
            </p:cNvPr>
            <p:cNvSpPr/>
            <p:nvPr/>
          </p:nvSpPr>
          <p:spPr>
            <a:xfrm>
              <a:off x="3861046" y="9883510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</a:rPr>
                <a:t>Web</a:t>
              </a:r>
              <a:endParaRPr lang="ko-KR" altLang="en-US" sz="312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5445B7B-0ED2-4D84-8AD2-D422705552B8}"/>
              </a:ext>
            </a:extLst>
          </p:cNvPr>
          <p:cNvGrpSpPr/>
          <p:nvPr/>
        </p:nvGrpSpPr>
        <p:grpSpPr>
          <a:xfrm>
            <a:off x="7490585" y="1800727"/>
            <a:ext cx="235437" cy="235161"/>
            <a:chOff x="4155625" y="14489861"/>
            <a:chExt cx="1359651" cy="1358056"/>
          </a:xfrm>
          <a:solidFill>
            <a:schemeClr val="accent3"/>
          </a:solidFill>
        </p:grpSpPr>
        <p:sp>
          <p:nvSpPr>
            <p:cNvPr id="52" name="순서도: 자기 디스크 51">
              <a:extLst>
                <a:ext uri="{FF2B5EF4-FFF2-40B4-BE49-F238E27FC236}">
                  <a16:creationId xmlns:a16="http://schemas.microsoft.com/office/drawing/2014/main" id="{594F5CC6-B34A-4FEF-8503-866B9466690D}"/>
                </a:ext>
              </a:extLst>
            </p:cNvPr>
            <p:cNvSpPr/>
            <p:nvPr/>
          </p:nvSpPr>
          <p:spPr>
            <a:xfrm>
              <a:off x="4155625" y="15359791"/>
              <a:ext cx="1357162" cy="488126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12"/>
            </a:p>
          </p:txBody>
        </p:sp>
        <p:sp>
          <p:nvSpPr>
            <p:cNvPr id="51" name="순서도: 자기 디스크 50">
              <a:extLst>
                <a:ext uri="{FF2B5EF4-FFF2-40B4-BE49-F238E27FC236}">
                  <a16:creationId xmlns:a16="http://schemas.microsoft.com/office/drawing/2014/main" id="{5A599523-290D-4309-8628-05FD8C04B60E}"/>
                </a:ext>
              </a:extLst>
            </p:cNvPr>
            <p:cNvSpPr/>
            <p:nvPr/>
          </p:nvSpPr>
          <p:spPr>
            <a:xfrm>
              <a:off x="4155625" y="14924826"/>
              <a:ext cx="1357162" cy="488126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12"/>
            </a:p>
          </p:txBody>
        </p:sp>
        <p:sp>
          <p:nvSpPr>
            <p:cNvPr id="50" name="순서도: 자기 디스크 49">
              <a:extLst>
                <a:ext uri="{FF2B5EF4-FFF2-40B4-BE49-F238E27FC236}">
                  <a16:creationId xmlns:a16="http://schemas.microsoft.com/office/drawing/2014/main" id="{21F2AA7B-4945-4030-84A3-7F6B78132E69}"/>
                </a:ext>
              </a:extLst>
            </p:cNvPr>
            <p:cNvSpPr/>
            <p:nvPr/>
          </p:nvSpPr>
          <p:spPr>
            <a:xfrm>
              <a:off x="4158114" y="14489861"/>
              <a:ext cx="1357162" cy="488126"/>
            </a:xfrm>
            <a:prstGeom prst="flowChartMagneticDisk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12" dirty="0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775265A-ACC4-46A8-9652-8087CE9E1E59}"/>
              </a:ext>
            </a:extLst>
          </p:cNvPr>
          <p:cNvSpPr/>
          <p:nvPr/>
        </p:nvSpPr>
        <p:spPr>
          <a:xfrm>
            <a:off x="7368638" y="2155754"/>
            <a:ext cx="243895" cy="479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2" b="1" dirty="0">
                <a:solidFill>
                  <a:schemeClr val="tx1"/>
                </a:solidFill>
              </a:rPr>
              <a:t>창문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12" b="1" dirty="0">
                <a:solidFill>
                  <a:schemeClr val="tx1"/>
                </a:solidFill>
              </a:rPr>
              <a:t>급수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12" b="1" dirty="0" err="1">
                <a:solidFill>
                  <a:schemeClr val="tx1"/>
                </a:solidFill>
              </a:rPr>
              <a:t>발열등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12" b="1" dirty="0">
                <a:solidFill>
                  <a:schemeClr val="tx1"/>
                </a:solidFill>
              </a:rPr>
              <a:t>LED</a:t>
            </a:r>
            <a:r>
              <a:rPr lang="ko-KR" altLang="en-US" sz="312" b="1" dirty="0">
                <a:solidFill>
                  <a:schemeClr val="tx1"/>
                </a:solidFill>
              </a:rPr>
              <a:t>조명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12" b="1" dirty="0" err="1">
                <a:solidFill>
                  <a:schemeClr val="tx1"/>
                </a:solidFill>
              </a:rPr>
              <a:t>환기팬</a:t>
            </a:r>
            <a:endParaRPr lang="en-US" altLang="ko-KR" sz="312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12" b="1" dirty="0" err="1">
                <a:solidFill>
                  <a:schemeClr val="tx1"/>
                </a:solidFill>
              </a:rPr>
              <a:t>안개분무</a:t>
            </a:r>
            <a:endParaRPr lang="en-US" altLang="ko-KR" sz="312" b="1" dirty="0">
              <a:solidFill>
                <a:schemeClr val="tx1"/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24D9083-75D3-4488-A5D0-3C5A0F859830}"/>
              </a:ext>
            </a:extLst>
          </p:cNvPr>
          <p:cNvGrpSpPr/>
          <p:nvPr/>
        </p:nvGrpSpPr>
        <p:grpSpPr>
          <a:xfrm>
            <a:off x="3957498" y="2800187"/>
            <a:ext cx="1768117" cy="983761"/>
            <a:chOff x="3852174" y="16171079"/>
            <a:chExt cx="10210873" cy="56812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88D4DC8-7304-4540-A436-A299F1C78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" t="5806" r="78000" b="21585"/>
            <a:stretch/>
          </p:blipFill>
          <p:spPr>
            <a:xfrm rot="16200000">
              <a:off x="9603809" y="16127095"/>
              <a:ext cx="1866604" cy="274333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D9453B4-323A-4752-8CB3-B008907C4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9" t="11838" r="26105" b="20135"/>
            <a:stretch/>
          </p:blipFill>
          <p:spPr>
            <a:xfrm>
              <a:off x="9063098" y="19455733"/>
              <a:ext cx="3232743" cy="1749494"/>
            </a:xfrm>
            <a:prstGeom prst="rect">
              <a:avLst/>
            </a:prstGeom>
          </p:spPr>
        </p:pic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5AF9D8E-C6DF-4F70-AF82-1A52FF7E2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5442" y="20518481"/>
              <a:ext cx="121821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4BA361E-AE0D-43B5-901D-7B75FF01D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5442" y="17500060"/>
              <a:ext cx="1218213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6C99E-E781-49BB-9706-706BAAA989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12788" y="19455733"/>
              <a:ext cx="664197" cy="67795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38DC481-2A8F-4775-8DFF-827609B4A251}"/>
                </a:ext>
              </a:extLst>
            </p:cNvPr>
            <p:cNvCxnSpPr>
              <a:cxnSpLocks/>
            </p:cNvCxnSpPr>
            <p:nvPr/>
          </p:nvCxnSpPr>
          <p:spPr>
            <a:xfrm>
              <a:off x="12235783" y="17695418"/>
              <a:ext cx="837536" cy="68826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C5B0782-69FE-489B-97D1-C3FCE89230EC}"/>
                </a:ext>
              </a:extLst>
            </p:cNvPr>
            <p:cNvGrpSpPr/>
            <p:nvPr/>
          </p:nvGrpSpPr>
          <p:grpSpPr>
            <a:xfrm>
              <a:off x="3852174" y="18893398"/>
              <a:ext cx="3463435" cy="2958903"/>
              <a:chOff x="3853409" y="19073324"/>
              <a:chExt cx="3463435" cy="2958903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12A075B-2A86-4EE0-91A8-25AB514FFFD2}"/>
                  </a:ext>
                </a:extLst>
              </p:cNvPr>
              <p:cNvSpPr/>
              <p:nvPr/>
            </p:nvSpPr>
            <p:spPr>
              <a:xfrm>
                <a:off x="5664802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 err="1">
                    <a:solidFill>
                      <a:schemeClr val="tx1"/>
                    </a:solidFill>
                  </a:rPr>
                  <a:t>발열등</a:t>
                </a:r>
                <a:endParaRPr lang="ko-KR" altLang="en-US" sz="312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9687031-972C-447E-A1EB-E4CF82F7AC77}"/>
                  </a:ext>
                </a:extLst>
              </p:cNvPr>
              <p:cNvSpPr/>
              <p:nvPr/>
            </p:nvSpPr>
            <p:spPr>
              <a:xfrm>
                <a:off x="4142467" y="21251323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급수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DE079D7-318E-4647-93E3-190B6479131E}"/>
                  </a:ext>
                </a:extLst>
              </p:cNvPr>
              <p:cNvSpPr/>
              <p:nvPr/>
            </p:nvSpPr>
            <p:spPr>
              <a:xfrm>
                <a:off x="4142467" y="1971875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창문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312213F-900E-4162-A156-31220173A14F}"/>
                  </a:ext>
                </a:extLst>
              </p:cNvPr>
              <p:cNvSpPr/>
              <p:nvPr/>
            </p:nvSpPr>
            <p:spPr>
              <a:xfrm>
                <a:off x="5664802" y="19718496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 err="1">
                    <a:solidFill>
                      <a:schemeClr val="tx1"/>
                    </a:solidFill>
                  </a:rPr>
                  <a:t>환기팬</a:t>
                </a:r>
                <a:endParaRPr lang="en-US" altLang="ko-KR" sz="312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4C5CA4A-1033-44B3-A6D7-E5E16E752880}"/>
                  </a:ext>
                </a:extLst>
              </p:cNvPr>
              <p:cNvSpPr/>
              <p:nvPr/>
            </p:nvSpPr>
            <p:spPr>
              <a:xfrm>
                <a:off x="5664802" y="20480377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 err="1">
                    <a:solidFill>
                      <a:schemeClr val="tx1"/>
                    </a:solidFill>
                  </a:rPr>
                  <a:t>안개분무</a:t>
                </a:r>
                <a:endParaRPr lang="en-US" altLang="ko-KR" sz="312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7B6D0CA-6C83-4CE0-A677-FE9D84E3CBAD}"/>
                  </a:ext>
                </a:extLst>
              </p:cNvPr>
              <p:cNvSpPr/>
              <p:nvPr/>
            </p:nvSpPr>
            <p:spPr>
              <a:xfrm>
                <a:off x="4142467" y="20485040"/>
                <a:ext cx="1408496" cy="5623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12" b="1" dirty="0">
                    <a:solidFill>
                      <a:schemeClr val="tx1"/>
                    </a:solidFill>
                  </a:rPr>
                  <a:t>LED</a:t>
                </a:r>
                <a:r>
                  <a:rPr lang="ko-KR" altLang="en-US" sz="312" b="1" dirty="0">
                    <a:solidFill>
                      <a:schemeClr val="tx1"/>
                    </a:solidFill>
                  </a:rPr>
                  <a:t>조명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3BF296A-AF22-4035-883A-A1D337B42732}"/>
                  </a:ext>
                </a:extLst>
              </p:cNvPr>
              <p:cNvSpPr/>
              <p:nvPr/>
            </p:nvSpPr>
            <p:spPr>
              <a:xfrm>
                <a:off x="3853409" y="19469478"/>
                <a:ext cx="3463435" cy="25627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12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A4D4F9A-978C-4502-8148-55FB08D53D04}"/>
                  </a:ext>
                </a:extLst>
              </p:cNvPr>
              <p:cNvSpPr/>
              <p:nvPr/>
            </p:nvSpPr>
            <p:spPr>
              <a:xfrm>
                <a:off x="4650859" y="19073324"/>
                <a:ext cx="1867299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 dirty="0">
                    <a:solidFill>
                      <a:schemeClr val="tx1"/>
                    </a:solidFill>
                  </a:rPr>
                  <a:t>환경 제어 장치</a:t>
                </a: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A80D5F4-64F1-4779-8B13-5BD3654EB9F2}"/>
                </a:ext>
              </a:extLst>
            </p:cNvPr>
            <p:cNvGrpSpPr/>
            <p:nvPr/>
          </p:nvGrpSpPr>
          <p:grpSpPr>
            <a:xfrm>
              <a:off x="3852174" y="16171079"/>
              <a:ext cx="3464670" cy="2263581"/>
              <a:chOff x="6446495" y="13057222"/>
              <a:chExt cx="3464670" cy="2263581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45120CC5-D8EB-403F-9B64-A6722D234EC3}"/>
                  </a:ext>
                </a:extLst>
              </p:cNvPr>
              <p:cNvGrpSpPr/>
              <p:nvPr/>
            </p:nvGrpSpPr>
            <p:grpSpPr>
              <a:xfrm>
                <a:off x="6446495" y="13451606"/>
                <a:ext cx="3464670" cy="1869197"/>
                <a:chOff x="4090147" y="14837829"/>
                <a:chExt cx="3464670" cy="1869197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D3B9C1E-118B-4716-A2A7-97A99078A6D2}"/>
                    </a:ext>
                  </a:extLst>
                </p:cNvPr>
                <p:cNvSpPr/>
                <p:nvPr/>
              </p:nvSpPr>
              <p:spPr>
                <a:xfrm>
                  <a:off x="4317729" y="15087107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312" b="1" dirty="0">
                      <a:solidFill>
                        <a:schemeClr val="tx1"/>
                      </a:solidFill>
                    </a:rPr>
                    <a:t>온도센서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0232A81C-0B08-4F6E-9E72-D2AF14D4E060}"/>
                    </a:ext>
                  </a:extLst>
                </p:cNvPr>
                <p:cNvSpPr/>
                <p:nvPr/>
              </p:nvSpPr>
              <p:spPr>
                <a:xfrm>
                  <a:off x="5865653" y="15087106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312" b="1" dirty="0">
                      <a:solidFill>
                        <a:schemeClr val="tx1"/>
                      </a:solidFill>
                    </a:rPr>
                    <a:t>습도센서</a:t>
                  </a:r>
                  <a:endParaRPr lang="en-US" altLang="ko-KR" sz="312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FDD79EF-AEE3-4AED-A5A9-59EB4B403D99}"/>
                    </a:ext>
                  </a:extLst>
                </p:cNvPr>
                <p:cNvSpPr/>
                <p:nvPr/>
              </p:nvSpPr>
              <p:spPr>
                <a:xfrm>
                  <a:off x="5851029" y="15853390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312" b="1" dirty="0">
                      <a:solidFill>
                        <a:schemeClr val="tx1"/>
                      </a:solidFill>
                    </a:rPr>
                    <a:t>이산화탄소</a:t>
                  </a:r>
                  <a:endParaRPr lang="en-US" altLang="ko-KR" sz="312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312" b="1" dirty="0">
                      <a:solidFill>
                        <a:schemeClr val="tx1"/>
                      </a:solidFill>
                    </a:rPr>
                    <a:t>센서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6F0B3AA-889F-438B-B3CD-0C817F0A68ED}"/>
                    </a:ext>
                  </a:extLst>
                </p:cNvPr>
                <p:cNvSpPr/>
                <p:nvPr/>
              </p:nvSpPr>
              <p:spPr>
                <a:xfrm>
                  <a:off x="4317729" y="15853390"/>
                  <a:ext cx="1408496" cy="5623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312" b="1" dirty="0">
                      <a:solidFill>
                        <a:schemeClr val="tx1"/>
                      </a:solidFill>
                    </a:rPr>
                    <a:t>조도센서</a:t>
                  </a: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A3A8D6D7-B65B-4D33-B7E5-81CB262DE337}"/>
                    </a:ext>
                  </a:extLst>
                </p:cNvPr>
                <p:cNvSpPr/>
                <p:nvPr/>
              </p:nvSpPr>
              <p:spPr>
                <a:xfrm>
                  <a:off x="4090147" y="14837829"/>
                  <a:ext cx="3464670" cy="18691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12"/>
                </a:p>
              </p:txBody>
            </p: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80E6443-ED86-40ED-A094-DC77C439CFF2}"/>
                  </a:ext>
                </a:extLst>
              </p:cNvPr>
              <p:cNvSpPr/>
              <p:nvPr/>
            </p:nvSpPr>
            <p:spPr>
              <a:xfrm>
                <a:off x="7474582" y="13057222"/>
                <a:ext cx="1408496" cy="562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12" b="1">
                    <a:solidFill>
                      <a:schemeClr val="tx1"/>
                    </a:solidFill>
                  </a:rPr>
                  <a:t>센서</a:t>
                </a:r>
                <a:endParaRPr lang="ko-KR" altLang="en-US" sz="312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CB8AD7-59E3-41EF-893E-A4A5987C2DBD}"/>
                </a:ext>
              </a:extLst>
            </p:cNvPr>
            <p:cNvSpPr/>
            <p:nvPr/>
          </p:nvSpPr>
          <p:spPr>
            <a:xfrm>
              <a:off x="12654551" y="18601611"/>
              <a:ext cx="1408496" cy="5623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12" b="1" dirty="0">
                  <a:solidFill>
                    <a:schemeClr val="tx1"/>
                  </a:solidFill>
                </a:rPr>
                <a:t>Web</a:t>
              </a:r>
              <a:endParaRPr lang="ko-KR" altLang="en-US" sz="312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34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1513</Words>
  <Application>Microsoft Office PowerPoint</Application>
  <PresentationFormat>와이드스크린</PresentationFormat>
  <Paragraphs>169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Arial Unicode MS</vt:lpstr>
      <vt:lpstr>맑은 고딕</vt:lpstr>
      <vt:lpstr>한컴산뜻돋움</vt:lpstr>
      <vt:lpstr>함초롬돋움</vt:lpstr>
      <vt:lpstr>Arial</vt:lpstr>
      <vt:lpstr>Cambria Math</vt:lpstr>
      <vt:lpstr>Office 테마</vt:lpstr>
      <vt:lpstr>실시간 환경 모니터링 및 AI 모델 기반 생육단계별 환경 제어 알고리즘 적용 미니챔버 구현 Implementation of a Mini-chamber for Real-time Environmental Monitoring and Controlling by the Growth Stages Based on the AI Model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실시간 환경 모니터링 및 AI 모델 기반 생육단계별 환경 제어 알고리즘 적용 미니챔버 구현 Implementation of a Mini-chamber for Real-time Environmental Monitoring and Controlling by the Growth Stages Based on the AI Model</dc:title>
  <dc:creator>user</dc:creator>
  <cp:lastModifiedBy>user</cp:lastModifiedBy>
  <cp:revision>1</cp:revision>
  <dcterms:created xsi:type="dcterms:W3CDTF">2022-10-26T12:16:44Z</dcterms:created>
  <dcterms:modified xsi:type="dcterms:W3CDTF">2022-10-26T12:18:38Z</dcterms:modified>
</cp:coreProperties>
</file>